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4"/>
  </p:sldMasterIdLst>
  <p:sldIdLst>
    <p:sldId id="256" r:id="rId5"/>
    <p:sldId id="257" r:id="rId6"/>
    <p:sldId id="258" r:id="rId7"/>
    <p:sldId id="259" r:id="rId8"/>
    <p:sldId id="260" r:id="rId9"/>
    <p:sldId id="268" r:id="rId10"/>
    <p:sldId id="269" r:id="rId11"/>
    <p:sldId id="261" r:id="rId12"/>
    <p:sldId id="262" r:id="rId13"/>
    <p:sldId id="271" r:id="rId14"/>
    <p:sldId id="272" r:id="rId15"/>
    <p:sldId id="273" r:id="rId16"/>
    <p:sldId id="263" r:id="rId17"/>
  </p:sldIdLst>
  <p:sldSz cx="12192000" cy="6858000"/>
  <p:notesSz cx="6858000" cy="9144000"/>
  <p:custDataLst>
    <p:tags r:id="rId18"/>
  </p:custData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5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3AB799-4E60-6E8E-79BB-0BC5D8255B2E}" v="640" dt="2025-09-03T00:45:33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6402AD-B826-4247-9F5E-F136E02CD638}" type="doc">
      <dgm:prSet loTypeId="urn:microsoft.com/office/officeart/2018/2/layout/IconLabel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s-ES"/>
        </a:p>
      </dgm:t>
    </dgm:pt>
    <dgm:pt modelId="{263BA6C9-A754-4FA9-B8F4-BA4B46738870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s-ES" sz="900" i="0" dirty="0">
              <a:latin typeface="Arial"/>
              <a:cs typeface="Arial"/>
            </a:rPr>
            <a:t>- Periódico "El Faro" necesitaba actualización gráfica
- Sitio existente con estructura HTML5 correcta, pero diseño anticuado
- Necesidad de mejorar experiencia </a:t>
          </a:r>
          <a:r>
            <a:rPr lang="es-ES" sz="900" i="0" dirty="0">
              <a:latin typeface="Arial"/>
              <a:ea typeface="Calibri"/>
              <a:cs typeface="Calibri"/>
            </a:rPr>
            <a:t>de usuario y lectura</a:t>
          </a:r>
          <a:r>
            <a:rPr lang="es-ES" sz="900" i="0" dirty="0">
              <a:latin typeface="Consolas"/>
              <a:ea typeface="Calibri"/>
              <a:cs typeface="Calibri"/>
            </a:rPr>
            <a:t>
</a:t>
          </a:r>
        </a:p>
      </dgm:t>
    </dgm:pt>
    <dgm:pt modelId="{3A97AE21-52C7-4C83-83DF-D9AEAD0BC0F0}" type="parTrans" cxnId="{8393525B-1E95-47A4-81C5-BE425FBC999C}">
      <dgm:prSet/>
      <dgm:spPr/>
    </dgm:pt>
    <dgm:pt modelId="{F3316B60-C322-4379-88CF-FC28EC9DEFD8}" type="sibTrans" cxnId="{8393525B-1E95-47A4-81C5-BE425FBC999C}">
      <dgm:prSet/>
      <dgm:spPr/>
    </dgm:pt>
    <dgm:pt modelId="{69209131-C5EE-4A44-A360-C7C1D311E518}" type="pres">
      <dgm:prSet presAssocID="{746402AD-B826-4247-9F5E-F136E02CD638}" presName="root" presStyleCnt="0">
        <dgm:presLayoutVars>
          <dgm:dir/>
          <dgm:resizeHandles val="exact"/>
        </dgm:presLayoutVars>
      </dgm:prSet>
      <dgm:spPr/>
    </dgm:pt>
    <dgm:pt modelId="{CBA6D74F-1708-445A-83C9-23684C9D8F69}" type="pres">
      <dgm:prSet presAssocID="{263BA6C9-A754-4FA9-B8F4-BA4B46738870}" presName="compNode" presStyleCnt="0"/>
      <dgm:spPr/>
    </dgm:pt>
    <dgm:pt modelId="{867C532B-0C46-41EA-90C3-B89218B7859C}" type="pres">
      <dgm:prSet presAssocID="{263BA6C9-A754-4FA9-B8F4-BA4B46738870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ampán"/>
        </a:ext>
      </dgm:extLst>
    </dgm:pt>
    <dgm:pt modelId="{A9C372A5-BAD3-4296-B5CB-165976120BC2}" type="pres">
      <dgm:prSet presAssocID="{263BA6C9-A754-4FA9-B8F4-BA4B46738870}" presName="spaceRect" presStyleCnt="0"/>
      <dgm:spPr/>
    </dgm:pt>
    <dgm:pt modelId="{58061803-A5EC-4797-A3A9-1DD25B91ACA9}" type="pres">
      <dgm:prSet presAssocID="{263BA6C9-A754-4FA9-B8F4-BA4B46738870}" presName="textRect" presStyleLbl="revTx" presStyleIdx="0" presStyleCnt="1">
        <dgm:presLayoutVars>
          <dgm:chMax val="1"/>
          <dgm:chPref val="1"/>
        </dgm:presLayoutVars>
      </dgm:prSet>
      <dgm:spPr/>
    </dgm:pt>
  </dgm:ptLst>
  <dgm:cxnLst>
    <dgm:cxn modelId="{C91DFB21-2F20-4BA4-AE24-56FFB14D6DFE}" type="presOf" srcId="{263BA6C9-A754-4FA9-B8F4-BA4B46738870}" destId="{58061803-A5EC-4797-A3A9-1DD25B91ACA9}" srcOrd="0" destOrd="0" presId="urn:microsoft.com/office/officeart/2018/2/layout/IconLabelList"/>
    <dgm:cxn modelId="{9D1E5335-EA00-4629-A0DB-C7ED0387FB5D}" type="presOf" srcId="{746402AD-B826-4247-9F5E-F136E02CD638}" destId="{69209131-C5EE-4A44-A360-C7C1D311E518}" srcOrd="0" destOrd="0" presId="urn:microsoft.com/office/officeart/2018/2/layout/IconLabelList"/>
    <dgm:cxn modelId="{8393525B-1E95-47A4-81C5-BE425FBC999C}" srcId="{746402AD-B826-4247-9F5E-F136E02CD638}" destId="{263BA6C9-A754-4FA9-B8F4-BA4B46738870}" srcOrd="0" destOrd="0" parTransId="{3A97AE21-52C7-4C83-83DF-D9AEAD0BC0F0}" sibTransId="{F3316B60-C322-4379-88CF-FC28EC9DEFD8}"/>
    <dgm:cxn modelId="{B711EB4E-0149-4B53-AC6D-48F2E94DAD25}" type="presParOf" srcId="{69209131-C5EE-4A44-A360-C7C1D311E518}" destId="{CBA6D74F-1708-445A-83C9-23684C9D8F69}" srcOrd="0" destOrd="0" presId="urn:microsoft.com/office/officeart/2018/2/layout/IconLabelList"/>
    <dgm:cxn modelId="{564499E0-C9A6-4574-AA79-88A5D38AED09}" type="presParOf" srcId="{CBA6D74F-1708-445A-83C9-23684C9D8F69}" destId="{867C532B-0C46-41EA-90C3-B89218B7859C}" srcOrd="0" destOrd="0" presId="urn:microsoft.com/office/officeart/2018/2/layout/IconLabelList"/>
    <dgm:cxn modelId="{DBD17EED-8E5A-4E7E-ACF1-C6A3A89F1F29}" type="presParOf" srcId="{CBA6D74F-1708-445A-83C9-23684C9D8F69}" destId="{A9C372A5-BAD3-4296-B5CB-165976120BC2}" srcOrd="1" destOrd="0" presId="urn:microsoft.com/office/officeart/2018/2/layout/IconLabelList"/>
    <dgm:cxn modelId="{0E51D70F-C7E9-4DFA-8E7D-E335211C7452}" type="presParOf" srcId="{CBA6D74F-1708-445A-83C9-23684C9D8F69}" destId="{58061803-A5EC-4797-A3A9-1DD25B91ACA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6402AD-B826-4247-9F5E-F136E02CD63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s-ES"/>
        </a:p>
      </dgm:t>
    </dgm:pt>
    <dgm:pt modelId="{263BA6C9-A754-4FA9-B8F4-BA4B46738870}">
      <dgm:prSet phldr="0" custT="1"/>
      <dgm:spPr/>
      <dgm:t>
        <a:bodyPr/>
        <a:lstStyle/>
        <a:p>
          <a:pPr>
            <a:lnSpc>
              <a:spcPct val="100000"/>
            </a:lnSpc>
          </a:pPr>
          <a:r>
            <a:rPr lang="es-ES" sz="1200" i="0" dirty="0">
              <a:latin typeface="Arial"/>
              <a:cs typeface="Arial"/>
            </a:rPr>
            <a:t>Objetivo principal:
Implementar diseño responsivo </a:t>
          </a:r>
          <a:r>
            <a:rPr lang="es-ES" sz="1200" i="0" dirty="0">
              <a:latin typeface="Arial"/>
              <a:ea typeface="Calibri"/>
              <a:cs typeface="Calibri"/>
            </a:rPr>
            <a:t>y moderno que cumpla con los requisitos solicitados</a:t>
          </a:r>
          <a:endParaRPr lang="es-ES" sz="1200" dirty="0">
            <a:latin typeface="Arial"/>
          </a:endParaRPr>
        </a:p>
      </dgm:t>
    </dgm:pt>
    <dgm:pt modelId="{3A97AE21-52C7-4C83-83DF-D9AEAD0BC0F0}" type="parTrans" cxnId="{8393525B-1E95-47A4-81C5-BE425FBC999C}">
      <dgm:prSet/>
      <dgm:spPr/>
    </dgm:pt>
    <dgm:pt modelId="{F3316B60-C322-4379-88CF-FC28EC9DEFD8}" type="sibTrans" cxnId="{8393525B-1E95-47A4-81C5-BE425FBC999C}">
      <dgm:prSet/>
      <dgm:spPr/>
    </dgm:pt>
    <dgm:pt modelId="{69209131-C5EE-4A44-A360-C7C1D311E518}" type="pres">
      <dgm:prSet presAssocID="{746402AD-B826-4247-9F5E-F136E02CD638}" presName="root" presStyleCnt="0">
        <dgm:presLayoutVars>
          <dgm:dir/>
          <dgm:resizeHandles val="exact"/>
        </dgm:presLayoutVars>
      </dgm:prSet>
      <dgm:spPr/>
    </dgm:pt>
    <dgm:pt modelId="{CBA6D74F-1708-445A-83C9-23684C9D8F69}" type="pres">
      <dgm:prSet presAssocID="{263BA6C9-A754-4FA9-B8F4-BA4B46738870}" presName="compNode" presStyleCnt="0"/>
      <dgm:spPr/>
    </dgm:pt>
    <dgm:pt modelId="{867C532B-0C46-41EA-90C3-B89218B7859C}" type="pres">
      <dgm:prSet presAssocID="{263BA6C9-A754-4FA9-B8F4-BA4B46738870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mpán"/>
        </a:ext>
      </dgm:extLst>
    </dgm:pt>
    <dgm:pt modelId="{A9C372A5-BAD3-4296-B5CB-165976120BC2}" type="pres">
      <dgm:prSet presAssocID="{263BA6C9-A754-4FA9-B8F4-BA4B46738870}" presName="spaceRect" presStyleCnt="0"/>
      <dgm:spPr/>
    </dgm:pt>
    <dgm:pt modelId="{58061803-A5EC-4797-A3A9-1DD25B91ACA9}" type="pres">
      <dgm:prSet presAssocID="{263BA6C9-A754-4FA9-B8F4-BA4B46738870}" presName="textRect" presStyleLbl="revTx" presStyleIdx="0" presStyleCnt="1">
        <dgm:presLayoutVars>
          <dgm:chMax val="1"/>
          <dgm:chPref val="1"/>
        </dgm:presLayoutVars>
      </dgm:prSet>
      <dgm:spPr/>
    </dgm:pt>
  </dgm:ptLst>
  <dgm:cxnLst>
    <dgm:cxn modelId="{C91DFB21-2F20-4BA4-AE24-56FFB14D6DFE}" type="presOf" srcId="{263BA6C9-A754-4FA9-B8F4-BA4B46738870}" destId="{58061803-A5EC-4797-A3A9-1DD25B91ACA9}" srcOrd="0" destOrd="0" presId="urn:microsoft.com/office/officeart/2018/2/layout/IconLabelList"/>
    <dgm:cxn modelId="{9D1E5335-EA00-4629-A0DB-C7ED0387FB5D}" type="presOf" srcId="{746402AD-B826-4247-9F5E-F136E02CD638}" destId="{69209131-C5EE-4A44-A360-C7C1D311E518}" srcOrd="0" destOrd="0" presId="urn:microsoft.com/office/officeart/2018/2/layout/IconLabelList"/>
    <dgm:cxn modelId="{8393525B-1E95-47A4-81C5-BE425FBC999C}" srcId="{746402AD-B826-4247-9F5E-F136E02CD638}" destId="{263BA6C9-A754-4FA9-B8F4-BA4B46738870}" srcOrd="0" destOrd="0" parTransId="{3A97AE21-52C7-4C83-83DF-D9AEAD0BC0F0}" sibTransId="{F3316B60-C322-4379-88CF-FC28EC9DEFD8}"/>
    <dgm:cxn modelId="{B711EB4E-0149-4B53-AC6D-48F2E94DAD25}" type="presParOf" srcId="{69209131-C5EE-4A44-A360-C7C1D311E518}" destId="{CBA6D74F-1708-445A-83C9-23684C9D8F69}" srcOrd="0" destOrd="0" presId="urn:microsoft.com/office/officeart/2018/2/layout/IconLabelList"/>
    <dgm:cxn modelId="{564499E0-C9A6-4574-AA79-88A5D38AED09}" type="presParOf" srcId="{CBA6D74F-1708-445A-83C9-23684C9D8F69}" destId="{867C532B-0C46-41EA-90C3-B89218B7859C}" srcOrd="0" destOrd="0" presId="urn:microsoft.com/office/officeart/2018/2/layout/IconLabelList"/>
    <dgm:cxn modelId="{DBD17EED-8E5A-4E7E-ACF1-C6A3A89F1F29}" type="presParOf" srcId="{CBA6D74F-1708-445A-83C9-23684C9D8F69}" destId="{A9C372A5-BAD3-4296-B5CB-165976120BC2}" srcOrd="1" destOrd="0" presId="urn:microsoft.com/office/officeart/2018/2/layout/IconLabelList"/>
    <dgm:cxn modelId="{0E51D70F-C7E9-4DFA-8E7D-E335211C7452}" type="presParOf" srcId="{CBA6D74F-1708-445A-83C9-23684C9D8F69}" destId="{58061803-A5EC-4797-A3A9-1DD25B91ACA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7C532B-0C46-41EA-90C3-B89218B7859C}">
      <dsp:nvSpPr>
        <dsp:cNvPr id="0" name=""/>
        <dsp:cNvSpPr/>
      </dsp:nvSpPr>
      <dsp:spPr>
        <a:xfrm>
          <a:off x="1941822" y="21535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061803-A5EC-4797-A3A9-1DD25B91ACA9}">
      <dsp:nvSpPr>
        <dsp:cNvPr id="0" name=""/>
        <dsp:cNvSpPr/>
      </dsp:nvSpPr>
      <dsp:spPr>
        <a:xfrm>
          <a:off x="753821" y="2713294"/>
          <a:ext cx="4320000" cy="119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i="0" kern="1200" dirty="0">
              <a:latin typeface="Arial"/>
              <a:cs typeface="Arial"/>
            </a:rPr>
            <a:t>- Periódico "El Faro" necesitaba actualización gráfica
- Sitio existente con estructura HTML5 correcta, pero diseño anticuado
- Necesidad de mejorar experiencia </a:t>
          </a:r>
          <a:r>
            <a:rPr lang="es-ES" sz="1100" i="0" kern="1200" dirty="0">
              <a:latin typeface="Arial"/>
              <a:ea typeface="Calibri"/>
              <a:cs typeface="Calibri"/>
            </a:rPr>
            <a:t>de usuario y lectura</a:t>
          </a:r>
          <a:r>
            <a:rPr lang="es-ES" sz="1100" i="0" kern="1200" dirty="0">
              <a:latin typeface="Consolas"/>
              <a:ea typeface="Calibri"/>
              <a:cs typeface="Calibri"/>
            </a:rPr>
            <a:t>
</a:t>
          </a:r>
        </a:p>
      </dsp:txBody>
      <dsp:txXfrm>
        <a:off x="753821" y="2713294"/>
        <a:ext cx="4320000" cy="119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7C532B-0C46-41EA-90C3-B89218B7859C}">
      <dsp:nvSpPr>
        <dsp:cNvPr id="0" name=""/>
        <dsp:cNvSpPr/>
      </dsp:nvSpPr>
      <dsp:spPr>
        <a:xfrm>
          <a:off x="1941822" y="493499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061803-A5EC-4797-A3A9-1DD25B91ACA9}">
      <dsp:nvSpPr>
        <dsp:cNvPr id="0" name=""/>
        <dsp:cNvSpPr/>
      </dsp:nvSpPr>
      <dsp:spPr>
        <a:xfrm>
          <a:off x="753821" y="290764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i="0" kern="1200" dirty="0">
              <a:latin typeface="Arial"/>
              <a:cs typeface="Arial"/>
            </a:rPr>
            <a:t>Objetivo principal:
Implementar diseño responsivo </a:t>
          </a:r>
          <a:r>
            <a:rPr lang="es-ES" sz="1200" i="0" kern="1200" dirty="0">
              <a:latin typeface="Arial"/>
              <a:ea typeface="Calibri"/>
              <a:cs typeface="Calibri"/>
            </a:rPr>
            <a:t>y moderno que cumpla con los requisitos solicitados</a:t>
          </a:r>
          <a:endParaRPr lang="es-ES" sz="1200" kern="1200" dirty="0">
            <a:latin typeface="Arial"/>
          </a:endParaRPr>
        </a:p>
      </dsp:txBody>
      <dsp:txXfrm>
        <a:off x="753821" y="2907649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397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61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66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78AEB8-2D75-6955-1B97-B06465C4C6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29418" y="807380"/>
            <a:ext cx="10133163" cy="1500186"/>
          </a:xfrm>
        </p:spPr>
        <p:txBody>
          <a:bodyPr anchor="ctr">
            <a:noAutofit/>
          </a:bodyPr>
          <a:lstStyle>
            <a:lvl1pPr algn="l">
              <a:defRPr sz="6000" b="1">
                <a:solidFill>
                  <a:srgbClr val="002548"/>
                </a:solidFill>
                <a:latin typeface="Avenir Book" panose="02000503020000020003"/>
              </a:defRPr>
            </a:lvl1pPr>
          </a:lstStyle>
          <a:p>
            <a:r>
              <a:rPr lang="es-ES"/>
              <a:t>Título de la presentación</a:t>
            </a:r>
            <a:endParaRPr lang="es-CL"/>
          </a:p>
        </p:txBody>
      </p:sp>
      <p:sp>
        <p:nvSpPr>
          <p:cNvPr id="18" name="Subtítulo 2">
            <a:extLst>
              <a:ext uri="{FF2B5EF4-FFF2-40B4-BE49-F238E27FC236}">
                <a16:creationId xmlns:a16="http://schemas.microsoft.com/office/drawing/2014/main" id="{EA7BA1A8-181E-CBBB-E73A-1202B20F65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156613" y="3757613"/>
            <a:ext cx="4005968" cy="1500187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Avenir Book" panose="02000503020000020003"/>
                <a:cs typeface="Avenir Regular" panose="020B0503020203020204" pitchFamily="34" charset="-78"/>
              </a:defRPr>
            </a:lvl1pPr>
          </a:lstStyle>
          <a:p>
            <a:pPr algn="l"/>
            <a:r>
              <a:rPr lang="es-CL">
                <a:latin typeface="Avenir Light" panose="020B0402020203020204" pitchFamily="34" charset="77"/>
              </a:rPr>
              <a:t>Autor</a:t>
            </a:r>
          </a:p>
          <a:p>
            <a:pPr algn="l"/>
            <a:r>
              <a:rPr lang="es-CL">
                <a:latin typeface="Avenir Light" panose="020B0402020203020204" pitchFamily="34" charset="77"/>
              </a:rPr>
              <a:t>Dirección/Vicerrectoría</a:t>
            </a:r>
          </a:p>
          <a:p>
            <a:pPr algn="l"/>
            <a:r>
              <a:rPr lang="es-CL">
                <a:latin typeface="Avenir Light" panose="020B0402020203020204" pitchFamily="34" charset="77"/>
              </a:rPr>
              <a:t>Fecha</a:t>
            </a:r>
          </a:p>
        </p:txBody>
      </p:sp>
    </p:spTree>
    <p:extLst>
      <p:ext uri="{BB962C8B-B14F-4D97-AF65-F5344CB8AC3E}">
        <p14:creationId xmlns:p14="http://schemas.microsoft.com/office/powerpoint/2010/main" val="1868806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336CEE-FAE4-9046-1133-616F1FA643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609600"/>
            <a:ext cx="6881527" cy="2032000"/>
          </a:xfrm>
        </p:spPr>
        <p:txBody>
          <a:bodyPr anchor="ctr">
            <a:normAutofit/>
          </a:bodyPr>
          <a:lstStyle>
            <a:lvl1pPr>
              <a:defRPr sz="4400">
                <a:latin typeface="Avenir Book" panose="02000503020000020003"/>
              </a:defRPr>
            </a:lvl1pPr>
          </a:lstStyle>
          <a:p>
            <a:r>
              <a:rPr lang="es-ES"/>
              <a:t>Página de transición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13322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ción Al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48E476-76CC-9A2A-1AD9-A58140AB166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20000" y="2355275"/>
            <a:ext cx="6881527" cy="139469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Avenir Light" panose="020B0402020203020204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la bajada del título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7336CEE-FAE4-9046-1133-616F1FA643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609601"/>
            <a:ext cx="6881527" cy="1644071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s-ES"/>
              <a:t>Página de transición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118404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ción Foto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336CEE-FAE4-9046-1133-616F1FA643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7745" y="2413000"/>
            <a:ext cx="5034255" cy="2032000"/>
          </a:xfrm>
        </p:spPr>
        <p:txBody>
          <a:bodyPr anchor="ctr">
            <a:normAutofit/>
          </a:bodyPr>
          <a:lstStyle>
            <a:lvl1pPr>
              <a:defRPr sz="4400">
                <a:solidFill>
                  <a:schemeClr val="bg1"/>
                </a:solidFill>
                <a:latin typeface="Avenir Book" panose="02000503020000020003"/>
              </a:defRPr>
            </a:lvl1pPr>
          </a:lstStyle>
          <a:p>
            <a:r>
              <a:rPr lang="es-ES"/>
              <a:t>Lámina de transición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43760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ción Foto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336CEE-FAE4-9046-1133-616F1FA643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7745" y="2413000"/>
            <a:ext cx="5034255" cy="2032000"/>
          </a:xfrm>
        </p:spPr>
        <p:txBody>
          <a:bodyPr anchor="ctr">
            <a:normAutofit/>
          </a:bodyPr>
          <a:lstStyle>
            <a:lvl1pPr>
              <a:defRPr sz="4400">
                <a:solidFill>
                  <a:schemeClr val="bg1"/>
                </a:solidFill>
                <a:latin typeface="Avenir Book" panose="02000503020000020003"/>
              </a:defRPr>
            </a:lvl1pPr>
          </a:lstStyle>
          <a:p>
            <a:r>
              <a:rPr lang="es-ES"/>
              <a:t>Lámina de transición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693153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ción Foto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336CEE-FAE4-9046-1133-616F1FA643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7745" y="2413000"/>
            <a:ext cx="5034255" cy="2032000"/>
          </a:xfrm>
        </p:spPr>
        <p:txBody>
          <a:bodyPr anchor="ctr">
            <a:normAutofit/>
          </a:bodyPr>
          <a:lstStyle>
            <a:lvl1pPr>
              <a:defRPr sz="4400">
                <a:solidFill>
                  <a:schemeClr val="bg1"/>
                </a:solidFill>
                <a:latin typeface="Avenir Book" panose="02000503020000020003"/>
              </a:defRPr>
            </a:lvl1pPr>
          </a:lstStyle>
          <a:p>
            <a:r>
              <a:rPr lang="es-ES"/>
              <a:t>Lámina de transición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47582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228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834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876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371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781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242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998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5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?utm_source=chatgpt.com" TargetMode="Externa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4.xml"/><Relationship Id="rId5" Type="http://schemas.openxmlformats.org/officeDocument/2006/relationships/hyperlink" Target="https://www.w3schools.com/?utm_source=chatgpt.com" TargetMode="External"/><Relationship Id="rId4" Type="http://schemas.openxmlformats.org/officeDocument/2006/relationships/hyperlink" Target="https://developer.mozilla.org/?utm_source=chatgpt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microsoft.com/office/2007/relationships/diagramDrawing" Target="../diagrams/drawing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diagramColors" Target="../diagrams/colors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diagramColors" Target="../diagrams/colors1.xml"/><Relationship Id="rId11" Type="http://schemas.openxmlformats.org/officeDocument/2006/relationships/diagramQuickStyle" Target="../diagrams/quickStyle2.xml"/><Relationship Id="rId5" Type="http://schemas.openxmlformats.org/officeDocument/2006/relationships/diagramQuickStyle" Target="../diagrams/quickStyle1.xml"/><Relationship Id="rId10" Type="http://schemas.openxmlformats.org/officeDocument/2006/relationships/diagramLayout" Target="../diagrams/layout2.xml"/><Relationship Id="rId4" Type="http://schemas.openxmlformats.org/officeDocument/2006/relationships/diagramLayout" Target="../diagrams/layout1.xml"/><Relationship Id="rId9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AF210623-D12D-D1D8-D0AA-76E78FF71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8916" y="426380"/>
            <a:ext cx="12517939" cy="1570741"/>
          </a:xfrm>
        </p:spPr>
        <p:txBody>
          <a:bodyPr/>
          <a:lstStyle/>
          <a:p>
            <a:r>
              <a:rPr lang="es-CL" dirty="0"/>
              <a:t>"</a:t>
            </a:r>
            <a:r>
              <a:rPr lang="es-CL" b="0" dirty="0"/>
              <a:t>ACTUALIZACIÓN GRÁFICA DEL SITIO WEB "EL FARO"</a:t>
            </a:r>
            <a:endParaRPr lang="es-CL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DCB26786-893D-7F3B-0DBC-66C4E3F71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1955" y="3726298"/>
            <a:ext cx="4005968" cy="1500187"/>
          </a:xfrm>
        </p:spPr>
        <p:txBody>
          <a:bodyPr>
            <a:normAutofit/>
          </a:bodyPr>
          <a:lstStyle/>
          <a:p>
            <a:r>
              <a:rPr lang="es-CL" sz="1800" dirty="0">
                <a:solidFill>
                  <a:schemeClr val="tx1"/>
                </a:solidFill>
                <a:latin typeface="Arial"/>
                <a:cs typeface="Avenir Regular"/>
              </a:rPr>
              <a:t>Maximiliano Galindo Díaz</a:t>
            </a:r>
            <a:endParaRPr lang="es-ES" sz="1800">
              <a:solidFill>
                <a:schemeClr val="tx1"/>
              </a:solidFill>
              <a:latin typeface="Arial"/>
              <a:cs typeface="Avenir Regular"/>
            </a:endParaRPr>
          </a:p>
          <a:p>
            <a:r>
              <a:rPr lang="es-CL" sz="1800">
                <a:solidFill>
                  <a:schemeClr val="tx1"/>
                </a:solidFill>
                <a:latin typeface="Arial"/>
                <a:cs typeface="Avenir Regular"/>
              </a:rPr>
              <a:t>Aplicaciones para internet </a:t>
            </a:r>
            <a:r>
              <a:rPr lang="es-CL" sz="1800" dirty="0">
                <a:solidFill>
                  <a:schemeClr val="tx1"/>
                </a:solidFill>
                <a:latin typeface="Arial"/>
                <a:cs typeface="Avenir Regular"/>
              </a:rPr>
              <a:t>
Semana 3 </a:t>
            </a:r>
            <a:br>
              <a:rPr lang="es-CL" sz="1800" dirty="0">
                <a:solidFill>
                  <a:schemeClr val="tx1"/>
                </a:solidFill>
                <a:latin typeface="Arial"/>
                <a:cs typeface="Avenir Regular"/>
              </a:rPr>
            </a:br>
            <a:r>
              <a:rPr lang="es-CL" sz="1800" dirty="0">
                <a:solidFill>
                  <a:schemeClr val="tx1"/>
                </a:solidFill>
                <a:latin typeface="Arial"/>
                <a:cs typeface="Avenir Regular"/>
              </a:rPr>
              <a:t>31 de agosto</a:t>
            </a:r>
            <a:endParaRPr lang="es-ES" sz="1800">
              <a:solidFill>
                <a:schemeClr val="tx1"/>
              </a:solidFill>
              <a:latin typeface="Arial"/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F5250E84-424F-2121-5606-D5FC4FFA98A8}"/>
              </a:ext>
            </a:extLst>
          </p:cNvPr>
          <p:cNvCxnSpPr/>
          <p:nvPr/>
        </p:nvCxnSpPr>
        <p:spPr>
          <a:xfrm flipV="1">
            <a:off x="-6448" y="2178992"/>
            <a:ext cx="12208998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n 3" descr="Interfaz de usuario gráfica, Sitio web">
            <a:extLst>
              <a:ext uri="{FF2B5EF4-FFF2-40B4-BE49-F238E27FC236}">
                <a16:creationId xmlns:a16="http://schemas.microsoft.com/office/drawing/2014/main" id="{C6061EA2-69A4-E1A2-A83D-D0118B7EFF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40" t="-16" r="8816" b="170"/>
          <a:stretch>
            <a:fillRect/>
          </a:stretch>
        </p:blipFill>
        <p:spPr>
          <a:xfrm>
            <a:off x="-4872" y="2514124"/>
            <a:ext cx="7071648" cy="392688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08128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31A0E8-8E9E-0F47-4881-12B9B19B1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8124365-C967-88BF-7C15-0C27E5921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94" y="314270"/>
            <a:ext cx="9016409" cy="10036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>
                <a:solidFill>
                  <a:schemeClr val="tx1"/>
                </a:solidFill>
                <a:latin typeface="Arial"/>
                <a:cs typeface="Arial"/>
              </a:rPr>
              <a:t>CÓDIGO CSS (EXTRACTO COMENTADO)</a:t>
            </a:r>
            <a:br>
              <a:rPr lang="en-US" sz="32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32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" name="Título 3">
            <a:extLst>
              <a:ext uri="{FF2B5EF4-FFF2-40B4-BE49-F238E27FC236}">
                <a16:creationId xmlns:a16="http://schemas.microsoft.com/office/drawing/2014/main" id="{AF4E1A26-4A6B-2B7B-C801-589D39A67344}"/>
              </a:ext>
            </a:extLst>
          </p:cNvPr>
          <p:cNvSpPr txBox="1">
            <a:spLocks/>
          </p:cNvSpPr>
          <p:nvPr/>
        </p:nvSpPr>
        <p:spPr>
          <a:xfrm>
            <a:off x="1460863" y="4421719"/>
            <a:ext cx="9993524" cy="10836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venir Book" panose="02000503020000020003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1300" b="0" dirty="0">
                <a:solidFill>
                  <a:srgbClr val="F8FAFF"/>
                </a:solidFill>
                <a:ea typeface="+mn-ea"/>
                <a:cs typeface="Arial"/>
              </a:rPr>
              <a:t>❤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+mn-ea"/>
              <a:cs typeface="Arial"/>
            </a:endParaRPr>
          </a:p>
          <a:p>
            <a:pPr indent="-228600" algn="ctr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+mn-ea"/>
              <a:cs typeface="Arial"/>
            </a:endParaRPr>
          </a:p>
          <a:p>
            <a:pPr indent="-228600" algn="ctr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+mn-ea"/>
              <a:cs typeface="Arial"/>
            </a:endParaRP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0DAC616C-17FA-E023-AB41-B7E38BDC5348}"/>
              </a:ext>
            </a:extLst>
          </p:cNvPr>
          <p:cNvCxnSpPr/>
          <p:nvPr/>
        </p:nvCxnSpPr>
        <p:spPr>
          <a:xfrm flipV="1">
            <a:off x="3170705" y="1040431"/>
            <a:ext cx="5421553" cy="41815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Imagen 1" descr="Texto&#10;&#10;El contenido generado por IA puede ser incorrecto.">
            <a:extLst>
              <a:ext uri="{FF2B5EF4-FFF2-40B4-BE49-F238E27FC236}">
                <a16:creationId xmlns:a16="http://schemas.microsoft.com/office/drawing/2014/main" id="{3F07EAA7-8B7F-5904-D269-F21FBC5EA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4867" y="1285875"/>
            <a:ext cx="7385237" cy="557492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386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D2965F-31D5-6ADB-E761-528978EE0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3A0E7AE8-D0BB-815A-73E4-2521E82EB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889" y="-268544"/>
            <a:ext cx="6401752" cy="142299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CL"/>
              <a:t>Resultados y comparativa</a:t>
            </a:r>
            <a:endParaRPr lang="es-ES"/>
          </a:p>
          <a:p>
            <a:endParaRPr lang="es-CL" dirty="0">
              <a:latin typeface="Arial"/>
              <a:cs typeface="Arial"/>
            </a:endParaRPr>
          </a:p>
        </p:txBody>
      </p: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B98C6E14-FFB9-0E5D-6660-110CDD06D5FE}"/>
              </a:ext>
            </a:extLst>
          </p:cNvPr>
          <p:cNvCxnSpPr/>
          <p:nvPr/>
        </p:nvCxnSpPr>
        <p:spPr>
          <a:xfrm flipV="1">
            <a:off x="3308333" y="694787"/>
            <a:ext cx="5421553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Marcador de contenido 2">
            <a:extLst>
              <a:ext uri="{FF2B5EF4-FFF2-40B4-BE49-F238E27FC236}">
                <a16:creationId xmlns:a16="http://schemas.microsoft.com/office/drawing/2014/main" id="{75596E3E-DBA0-0CB9-FCEE-E906E3634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" y="2007349"/>
            <a:ext cx="5422768" cy="331782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latin typeface="Arial"/>
                <a:cs typeface="Arial"/>
              </a:rPr>
              <a:t>Antes:
- </a:t>
            </a:r>
            <a:r>
              <a:rPr lang="en-US" sz="2000" dirty="0" err="1">
                <a:latin typeface="Arial"/>
                <a:cs typeface="Arial"/>
              </a:rPr>
              <a:t>Diseño</a:t>
            </a:r>
            <a:r>
              <a:rPr lang="en-US" sz="2000" dirty="0">
                <a:latin typeface="Arial"/>
                <a:cs typeface="Arial"/>
              </a:rPr>
              <a:t> tabular </a:t>
            </a:r>
            <a:r>
              <a:rPr lang="en-US" sz="2000" dirty="0" err="1">
                <a:latin typeface="Arial"/>
                <a:cs typeface="Arial"/>
              </a:rPr>
              <a:t>tradicional</a:t>
            </a:r>
            <a:r>
              <a:rPr lang="en-US" sz="2000" dirty="0">
                <a:latin typeface="Arial"/>
                <a:cs typeface="Arial"/>
              </a:rPr>
              <a:t>
- Falta de </a:t>
            </a:r>
            <a:r>
              <a:rPr lang="en-US" sz="2000" dirty="0" err="1">
                <a:latin typeface="Arial"/>
                <a:cs typeface="Arial"/>
              </a:rPr>
              <a:t>responsividad</a:t>
            </a:r>
            <a:r>
              <a:rPr lang="en-US" sz="2000" dirty="0">
                <a:latin typeface="Arial"/>
                <a:cs typeface="Arial"/>
              </a:rPr>
              <a:t>
- </a:t>
            </a:r>
            <a:r>
              <a:rPr lang="en-US" sz="2000" dirty="0" err="1">
                <a:latin typeface="Arial"/>
                <a:cs typeface="Arial"/>
              </a:rPr>
              <a:t>Interactividad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limitada</a:t>
            </a:r>
            <a:br>
              <a:rPr lang="en-US" sz="2000" dirty="0">
                <a:latin typeface="Arial"/>
                <a:cs typeface="Arial"/>
              </a:rPr>
            </a:br>
            <a:br>
              <a:rPr lang="en-US" sz="2000" dirty="0">
                <a:latin typeface="Arial"/>
                <a:cs typeface="Arial"/>
              </a:rPr>
            </a:br>
            <a:r>
              <a:rPr lang="en-US" sz="2000" dirty="0" err="1">
                <a:latin typeface="Arial"/>
                <a:cs typeface="Arial"/>
              </a:rPr>
              <a:t>Después</a:t>
            </a:r>
            <a:r>
              <a:rPr lang="en-US" sz="2000" dirty="0">
                <a:latin typeface="Arial"/>
                <a:cs typeface="Arial"/>
              </a:rPr>
              <a:t>:
- </a:t>
            </a:r>
            <a:r>
              <a:rPr lang="en-US" sz="2000" dirty="0" err="1">
                <a:latin typeface="Arial"/>
                <a:cs typeface="Arial"/>
              </a:rPr>
              <a:t>Diseño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moderno</a:t>
            </a:r>
            <a:r>
              <a:rPr lang="en-US" sz="2000" dirty="0">
                <a:latin typeface="Arial"/>
                <a:cs typeface="Arial"/>
              </a:rPr>
              <a:t> con </a:t>
            </a:r>
            <a:r>
              <a:rPr lang="en-US" sz="2000" dirty="0" err="1">
                <a:latin typeface="Arial"/>
                <a:cs typeface="Arial"/>
              </a:rPr>
              <a:t>sistema</a:t>
            </a:r>
            <a:r>
              <a:rPr lang="en-US" sz="2000" dirty="0">
                <a:latin typeface="Arial"/>
                <a:cs typeface="Arial"/>
              </a:rPr>
              <a:t> de </a:t>
            </a:r>
            <a:r>
              <a:rPr lang="en-US" sz="2000" dirty="0" err="1">
                <a:latin typeface="Arial"/>
                <a:cs typeface="Arial"/>
              </a:rPr>
              <a:t>grilla</a:t>
            </a:r>
            <a:r>
              <a:rPr lang="en-US" sz="2000" dirty="0">
                <a:latin typeface="Arial"/>
                <a:cs typeface="Arial"/>
              </a:rPr>
              <a:t>
- </a:t>
            </a:r>
            <a:r>
              <a:rPr lang="en-US" sz="2000" dirty="0" err="1">
                <a:latin typeface="Arial"/>
                <a:cs typeface="Arial"/>
              </a:rPr>
              <a:t>Completa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responsividad</a:t>
            </a:r>
            <a:r>
              <a:rPr lang="en-US" sz="2000" dirty="0">
                <a:latin typeface="Arial"/>
                <a:cs typeface="Arial"/>
              </a:rPr>
              <a:t>
- </a:t>
            </a:r>
            <a:r>
              <a:rPr lang="en-US" sz="2000" dirty="0" err="1">
                <a:latin typeface="Arial"/>
                <a:cs typeface="Arial"/>
              </a:rPr>
              <a:t>Efectos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visuales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atractivos</a:t>
            </a:r>
            <a:r>
              <a:rPr lang="en-US" sz="2000" dirty="0">
                <a:latin typeface="Arial"/>
                <a:cs typeface="Arial"/>
              </a:rPr>
              <a:t>
- Mejor </a:t>
            </a:r>
            <a:r>
              <a:rPr lang="en-US" sz="2000" dirty="0" err="1">
                <a:latin typeface="Arial"/>
                <a:cs typeface="Arial"/>
              </a:rPr>
              <a:t>experiencia</a:t>
            </a:r>
            <a:r>
              <a:rPr lang="en-US" sz="2000" dirty="0">
                <a:latin typeface="Arial"/>
                <a:cs typeface="Arial"/>
              </a:rPr>
              <a:t> de </a:t>
            </a:r>
            <a:r>
              <a:rPr lang="en-US" sz="2000" dirty="0" err="1">
                <a:latin typeface="Arial"/>
                <a:cs typeface="Arial"/>
              </a:rPr>
              <a:t>usuario</a:t>
            </a:r>
            <a:endParaRPr lang="es-ES" sz="2000" dirty="0" err="1">
              <a:latin typeface="Arial"/>
              <a:cs typeface="Arial"/>
            </a:endParaRPr>
          </a:p>
          <a:p>
            <a:endParaRPr lang="en-US" sz="220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64070BC0-D61E-84BE-A1B3-4057422F5F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3123" y="1860637"/>
            <a:ext cx="6816248" cy="36064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5512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6F5EA8-C8B2-849D-1956-524DECCDC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1F60F3E6-7427-5F88-210B-5FF82DD7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2948" y="-223721"/>
            <a:ext cx="6401752" cy="142299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CL" b="1" dirty="0">
                <a:latin typeface="Arial"/>
                <a:cs typeface="Arial"/>
              </a:rPr>
              <a:t>Conclusiones</a:t>
            </a:r>
          </a:p>
          <a:p>
            <a:endParaRPr lang="es-CL" dirty="0">
              <a:latin typeface="Arial"/>
              <a:cs typeface="Arial"/>
            </a:endParaRPr>
          </a:p>
        </p:txBody>
      </p: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9EA694FF-F21E-EAEF-63A1-F21C6D78A933}"/>
              </a:ext>
            </a:extLst>
          </p:cNvPr>
          <p:cNvCxnSpPr/>
          <p:nvPr/>
        </p:nvCxnSpPr>
        <p:spPr>
          <a:xfrm flipV="1">
            <a:off x="3308333" y="694787"/>
            <a:ext cx="5421553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Marcador de contenido 2">
            <a:extLst>
              <a:ext uri="{FF2B5EF4-FFF2-40B4-BE49-F238E27FC236}">
                <a16:creationId xmlns:a16="http://schemas.microsoft.com/office/drawing/2014/main" id="{220A1238-68D5-EC86-EC83-4B11B17CD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89562" y="1312584"/>
            <a:ext cx="5422768" cy="458409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latin typeface="Arial"/>
                <a:cs typeface="Arial"/>
              </a:rPr>
              <a:t>- Se </a:t>
            </a:r>
            <a:r>
              <a:rPr lang="en-US" sz="2000" dirty="0" err="1">
                <a:latin typeface="Arial"/>
                <a:cs typeface="Arial"/>
              </a:rPr>
              <a:t>implementaron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exitosamente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todos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los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requisitos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solicitados</a:t>
            </a:r>
            <a:br>
              <a:rPr lang="en-US" sz="2000" dirty="0">
                <a:latin typeface="Arial"/>
                <a:cs typeface="Arial"/>
              </a:rPr>
            </a:br>
            <a:r>
              <a:rPr lang="en-US" sz="2000" dirty="0">
                <a:latin typeface="Arial"/>
                <a:cs typeface="Arial"/>
              </a:rPr>
              <a:t>
- El sitio </a:t>
            </a:r>
            <a:r>
              <a:rPr lang="en-US" sz="2000" dirty="0" err="1">
                <a:latin typeface="Arial"/>
                <a:cs typeface="Arial"/>
              </a:rPr>
              <a:t>ahora</a:t>
            </a:r>
            <a:r>
              <a:rPr lang="en-US" sz="2000" dirty="0">
                <a:latin typeface="Arial"/>
                <a:cs typeface="Arial"/>
              </a:rPr>
              <a:t> es </a:t>
            </a:r>
            <a:r>
              <a:rPr lang="en-US" sz="2000" dirty="0" err="1">
                <a:latin typeface="Arial"/>
                <a:cs typeface="Arial"/>
              </a:rPr>
              <a:t>completamente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responsivo</a:t>
            </a:r>
            <a:br>
              <a:rPr lang="en-US" sz="2000" dirty="0">
                <a:latin typeface="Arial"/>
                <a:cs typeface="Arial"/>
              </a:rPr>
            </a:br>
            <a:r>
              <a:rPr lang="en-US" sz="2000" dirty="0">
                <a:latin typeface="Arial"/>
                <a:cs typeface="Arial"/>
              </a:rPr>
              <a:t>
- Se </a:t>
            </a:r>
            <a:r>
              <a:rPr lang="en-US" sz="2000" dirty="0" err="1">
                <a:latin typeface="Arial"/>
                <a:cs typeface="Arial"/>
              </a:rPr>
              <a:t>utilizaron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técnicas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avanzadas</a:t>
            </a:r>
            <a:r>
              <a:rPr lang="en-US" sz="2000" dirty="0">
                <a:latin typeface="Arial"/>
                <a:cs typeface="Arial"/>
              </a:rPr>
              <a:t> de CSS (Grid Layout)</a:t>
            </a:r>
            <a:br>
              <a:rPr lang="en-US" sz="2000" dirty="0">
                <a:latin typeface="Arial"/>
                <a:cs typeface="Arial"/>
              </a:rPr>
            </a:br>
            <a:r>
              <a:rPr lang="en-US" sz="2000" dirty="0">
                <a:latin typeface="Arial"/>
                <a:cs typeface="Arial"/>
              </a:rPr>
              <a:t>
- La </a:t>
            </a:r>
            <a:r>
              <a:rPr lang="en-US" sz="2000" dirty="0" err="1">
                <a:latin typeface="Arial"/>
                <a:cs typeface="Arial"/>
              </a:rPr>
              <a:t>interactividad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mejora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significativamente</a:t>
            </a:r>
            <a:r>
              <a:rPr lang="en-US" sz="2000" dirty="0">
                <a:latin typeface="Arial"/>
                <a:cs typeface="Arial"/>
              </a:rPr>
              <a:t> la </a:t>
            </a:r>
            <a:r>
              <a:rPr lang="en-US" sz="2000" dirty="0" err="1">
                <a:latin typeface="Arial"/>
                <a:cs typeface="Arial"/>
              </a:rPr>
              <a:t>experiencia</a:t>
            </a:r>
            <a:r>
              <a:rPr lang="en-US" sz="2000" dirty="0">
                <a:latin typeface="Arial"/>
                <a:cs typeface="Arial"/>
              </a:rPr>
              <a:t> de </a:t>
            </a:r>
            <a:r>
              <a:rPr lang="en-US" sz="2000" dirty="0" err="1">
                <a:latin typeface="Arial"/>
                <a:cs typeface="Arial"/>
              </a:rPr>
              <a:t>usuario</a:t>
            </a:r>
            <a:br>
              <a:rPr lang="en-US" sz="2000" dirty="0">
                <a:latin typeface="Arial"/>
                <a:cs typeface="Arial"/>
              </a:rPr>
            </a:br>
            <a:r>
              <a:rPr lang="en-US" sz="2000" dirty="0">
                <a:latin typeface="Arial"/>
                <a:cs typeface="Arial"/>
              </a:rPr>
              <a:t>
- El </a:t>
            </a:r>
            <a:r>
              <a:rPr lang="en-US" sz="2000" dirty="0" err="1">
                <a:latin typeface="Arial"/>
                <a:cs typeface="Arial"/>
              </a:rPr>
              <a:t>código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está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debidamente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comentado</a:t>
            </a:r>
            <a:r>
              <a:rPr lang="en-US" sz="2000" dirty="0">
                <a:latin typeface="Arial"/>
                <a:cs typeface="Arial"/>
              </a:rPr>
              <a:t> para </a:t>
            </a:r>
            <a:r>
              <a:rPr lang="en-US" sz="2000" dirty="0" err="1">
                <a:latin typeface="Arial"/>
                <a:cs typeface="Arial"/>
              </a:rPr>
              <a:t>su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mantenimien</a:t>
            </a:r>
            <a:r>
              <a:rPr lang="en-US" sz="2000" dirty="0" err="1">
                <a:latin typeface="Consolas"/>
                <a:cs typeface="Arial"/>
              </a:rPr>
              <a:t>to</a:t>
            </a:r>
            <a:endParaRPr lang="es-ES" sz="2000" dirty="0" err="1">
              <a:latin typeface="Arial"/>
              <a:cs typeface="Arial"/>
            </a:endParaRPr>
          </a:p>
          <a:p>
            <a:endParaRPr lang="en-US" sz="220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2" name="Imagen 1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B393D5E7-84B4-F8C5-AE69-9B786343F6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43" r="5882" b="224"/>
          <a:stretch>
            <a:fillRect/>
          </a:stretch>
        </p:blipFill>
        <p:spPr>
          <a:xfrm>
            <a:off x="5426639" y="1946645"/>
            <a:ext cx="6765371" cy="331210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00053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F61C1C7-89A3-9D4A-6F7B-776D8C523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23" y="4937"/>
            <a:ext cx="4774728" cy="61594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5200" b="1" dirty="0">
                <a:solidFill>
                  <a:schemeClr val="tx1"/>
                </a:solidFill>
                <a:latin typeface="+mj-lt"/>
              </a:rPr>
            </a:br>
            <a:r>
              <a:rPr lang="en-US" sz="5200" b="1" dirty="0" err="1">
                <a:solidFill>
                  <a:schemeClr val="tx1"/>
                </a:solidFill>
                <a:latin typeface="+mj-lt"/>
              </a:rPr>
              <a:t>Referencias</a:t>
            </a:r>
            <a:endParaRPr lang="en-US" sz="5200" b="1" dirty="0" err="1">
              <a:solidFill>
                <a:schemeClr val="tx1"/>
              </a:solidFill>
              <a:latin typeface="Aptos Display"/>
            </a:endParaRPr>
          </a:p>
          <a:p>
            <a:pPr algn="ctr"/>
            <a:endParaRPr lang="en-US" sz="5200" b="1" kern="1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ítulo 3">
            <a:extLst>
              <a:ext uri="{FF2B5EF4-FFF2-40B4-BE49-F238E27FC236}">
                <a16:creationId xmlns:a16="http://schemas.microsoft.com/office/drawing/2014/main" id="{7A111BF5-60F4-6785-7151-AA315E78EE43}"/>
              </a:ext>
            </a:extLst>
          </p:cNvPr>
          <p:cNvSpPr txBox="1">
            <a:spLocks/>
          </p:cNvSpPr>
          <p:nvPr/>
        </p:nvSpPr>
        <p:spPr>
          <a:xfrm>
            <a:off x="191188" y="1169902"/>
            <a:ext cx="11854427" cy="55408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venir Book" panose="02000503020000020003"/>
                <a:ea typeface="+mj-ea"/>
                <a:cs typeface="+mj-cs"/>
              </a:defRPr>
            </a:lvl1pPr>
          </a:lstStyle>
          <a:p>
            <a:pPr algn="ctr"/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Google. (s. f.). </a:t>
            </a:r>
            <a:r>
              <a:rPr lang="en-US" sz="2000" b="0" i="1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Google Fonts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. </a:t>
            </a:r>
            <a:r>
              <a:rPr lang="en-US" sz="2000" b="0" err="1">
                <a:solidFill>
                  <a:srgbClr val="000000"/>
                </a:solidFill>
                <a:latin typeface="Arial"/>
                <a:ea typeface="+mn-ea"/>
                <a:cs typeface="Arial"/>
              </a:rPr>
              <a:t>Recuperado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 de 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  <a:hlinkClick r:id="rId3"/>
              </a:rPr>
              <a:t>https://fonts.google.com/</a:t>
            </a:r>
            <a:br>
              <a:rPr lang="en-US" sz="2000" b="0" dirty="0">
                <a:latin typeface="Arial"/>
                <a:ea typeface="+mn-ea"/>
                <a:cs typeface="Arial"/>
              </a:rPr>
            </a:br>
            <a:endParaRPr lang="es-ES" sz="2000">
              <a:latin typeface="Arial"/>
              <a:cs typeface="Arial"/>
            </a:endParaRPr>
          </a:p>
          <a:p>
            <a:pPr algn="ctr"/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Mozilla Developer Network. (s. f.). </a:t>
            </a:r>
            <a:r>
              <a:rPr lang="en-US" sz="2000" b="0" i="1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CSS Grid Layout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 y </a:t>
            </a:r>
            <a:r>
              <a:rPr lang="en-US" sz="2000" b="0" i="1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Responsive Design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. </a:t>
            </a:r>
            <a:r>
              <a:rPr lang="en-US" sz="2000" b="0" i="1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MDN Web Docs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. </a:t>
            </a:r>
            <a:r>
              <a:rPr lang="en-US" sz="2000" b="0" err="1">
                <a:solidFill>
                  <a:srgbClr val="000000"/>
                </a:solidFill>
                <a:latin typeface="Arial"/>
                <a:ea typeface="+mn-ea"/>
                <a:cs typeface="Arial"/>
              </a:rPr>
              <a:t>Recuperado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 de 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  <a:hlinkClick r:id="rId4"/>
              </a:rPr>
              <a:t>https://developer.mozilla.org/</a:t>
            </a:r>
            <a:br>
              <a:rPr lang="en-US" sz="2000" b="0" dirty="0">
                <a:latin typeface="Arial"/>
                <a:ea typeface="+mn-ea"/>
                <a:cs typeface="Arial"/>
              </a:rPr>
            </a:br>
            <a:endParaRPr lang="en-US" sz="2000">
              <a:latin typeface="Arial"/>
              <a:cs typeface="Arial"/>
            </a:endParaRPr>
          </a:p>
          <a:p>
            <a:pPr algn="ctr"/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W3Schools. (s. f.). </a:t>
            </a:r>
            <a:r>
              <a:rPr lang="en-US" sz="2000" b="0" i="1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CSS Reference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 y </a:t>
            </a:r>
            <a:r>
              <a:rPr lang="en-US" sz="2000" b="0" err="1">
                <a:solidFill>
                  <a:srgbClr val="000000"/>
                </a:solidFill>
                <a:latin typeface="Arial"/>
                <a:ea typeface="+mn-ea"/>
                <a:cs typeface="Arial"/>
              </a:rPr>
              <a:t>ejemplos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 de </a:t>
            </a:r>
            <a:r>
              <a:rPr lang="en-US" sz="2000" b="0" err="1">
                <a:solidFill>
                  <a:srgbClr val="000000"/>
                </a:solidFill>
                <a:latin typeface="Arial"/>
                <a:ea typeface="+mn-ea"/>
                <a:cs typeface="Arial"/>
              </a:rPr>
              <a:t>implementación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. </a:t>
            </a:r>
            <a:r>
              <a:rPr lang="en-US" sz="2000" b="0" err="1">
                <a:solidFill>
                  <a:srgbClr val="000000"/>
                </a:solidFill>
                <a:latin typeface="Arial"/>
                <a:ea typeface="+mn-ea"/>
                <a:cs typeface="Arial"/>
              </a:rPr>
              <a:t>Recuperado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</a:rPr>
              <a:t> de </a:t>
            </a:r>
            <a:r>
              <a:rPr lang="en-US" sz="2000" b="0" dirty="0">
                <a:solidFill>
                  <a:srgbClr val="000000"/>
                </a:solidFill>
                <a:latin typeface="Arial"/>
                <a:ea typeface="+mn-ea"/>
                <a:cs typeface="Arial"/>
                <a:hlinkClick r:id="rId5"/>
              </a:rPr>
              <a:t>https://www.w3schools.com/</a:t>
            </a:r>
            <a:br>
              <a:rPr lang="en-US" sz="2000" b="0" dirty="0">
                <a:latin typeface="Arial"/>
                <a:ea typeface="+mn-ea"/>
                <a:cs typeface="Arial"/>
              </a:rPr>
            </a:br>
            <a:endParaRPr lang="en-US" sz="2000">
              <a:latin typeface="Arial"/>
              <a:cs typeface="Arial"/>
            </a:endParaRPr>
          </a:p>
          <a:p>
            <a:pPr algn="ctr"/>
            <a:endParaRPr lang="en-US" sz="2000" b="0" dirty="0">
              <a:solidFill>
                <a:srgbClr val="000000"/>
              </a:solidFill>
              <a:latin typeface="Arial"/>
              <a:cs typeface="Arial"/>
            </a:endParaRPr>
          </a:p>
          <a:p>
            <a:pPr marL="457200" indent="-45720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</a:pPr>
            <a:endParaRPr lang="en-US" sz="3000" dirty="0">
              <a:solidFill>
                <a:srgbClr val="000000"/>
              </a:solidFill>
              <a:latin typeface="Arial"/>
              <a:ea typeface="+mn-ea"/>
              <a:cs typeface="Arial"/>
            </a:endParaRPr>
          </a:p>
          <a:p>
            <a:pPr marL="57150" algn="ctr">
              <a:spcAft>
                <a:spcPts val="600"/>
              </a:spcAft>
            </a:pPr>
            <a:endParaRPr lang="en-US" sz="1700" dirty="0">
              <a:solidFill>
                <a:srgbClr val="000000">
                  <a:alpha val="80000"/>
                </a:srgbClr>
              </a:solidFill>
              <a:latin typeface="Aptos"/>
              <a:ea typeface="+mn-ea"/>
              <a:cs typeface="Arial"/>
            </a:endParaRPr>
          </a:p>
        </p:txBody>
      </p:sp>
      <p:sp>
        <p:nvSpPr>
          <p:cNvPr id="5" name="Título 3">
            <a:extLst>
              <a:ext uri="{FF2B5EF4-FFF2-40B4-BE49-F238E27FC236}">
                <a16:creationId xmlns:a16="http://schemas.microsoft.com/office/drawing/2014/main" id="{0D333B54-31EA-3A1E-DBE8-D4A756ED5432}"/>
              </a:ext>
            </a:extLst>
          </p:cNvPr>
          <p:cNvSpPr txBox="1">
            <a:spLocks/>
          </p:cNvSpPr>
          <p:nvPr/>
        </p:nvSpPr>
        <p:spPr>
          <a:xfrm>
            <a:off x="6120239" y="3922914"/>
            <a:ext cx="5524836" cy="51799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venir Book" panose="02000503020000020003"/>
                <a:ea typeface="+mj-ea"/>
                <a:cs typeface="+mj-cs"/>
              </a:defRPr>
            </a:lvl1pPr>
          </a:lstStyle>
          <a:p>
            <a:pPr marL="57150">
              <a:lnSpc>
                <a:spcPct val="120000"/>
              </a:lnSpc>
              <a:spcAft>
                <a:spcPts val="600"/>
              </a:spcAft>
            </a:pPr>
            <a:endParaRPr lang="en-US" sz="1400" dirty="0">
              <a:solidFill>
                <a:srgbClr val="000000"/>
              </a:solidFill>
              <a:latin typeface="Arial"/>
              <a:ea typeface="+mn-ea"/>
              <a:cs typeface="Arial"/>
            </a:endParaRPr>
          </a:p>
          <a:p>
            <a:pPr marL="57150">
              <a:lnSpc>
                <a:spcPct val="120000"/>
              </a:lnSpc>
              <a:spcAft>
                <a:spcPts val="600"/>
              </a:spcAft>
            </a:pPr>
            <a:br>
              <a:rPr lang="en-US" dirty="0">
                <a:ea typeface="+mn-ea"/>
              </a:rPr>
            </a:br>
            <a:endParaRPr lang="en-US" dirty="0">
              <a:ea typeface="+mn-ea"/>
            </a:endParaRP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Arial"/>
              <a:cs typeface="Arial"/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2B3149E6-0FD3-ACFE-B9F7-E12647A20993}"/>
              </a:ext>
            </a:extLst>
          </p:cNvPr>
          <p:cNvCxnSpPr/>
          <p:nvPr/>
        </p:nvCxnSpPr>
        <p:spPr>
          <a:xfrm flipV="1">
            <a:off x="6467" y="683932"/>
            <a:ext cx="5421553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685101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D2E49BF4-A7B0-C31B-DEC3-B0E6E3611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4361686" cy="1527048"/>
          </a:xfrm>
        </p:spPr>
        <p:txBody>
          <a:bodyPr anchor="b">
            <a:normAutofit/>
          </a:bodyPr>
          <a:lstStyle/>
          <a:p>
            <a:r>
              <a:rPr lang="es-CL" dirty="0"/>
              <a:t>ÍNDICE</a:t>
            </a:r>
            <a:endParaRPr lang="es-ES" dirty="0"/>
          </a:p>
          <a:p>
            <a:endParaRPr lang="es-CL" dirty="0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6686DDAF-B6E4-A2DB-60F6-B826C669D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4361687" cy="40965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s-CL" sz="1800" dirty="0">
                <a:latin typeface="Arial"/>
                <a:cs typeface="Arial"/>
              </a:rPr>
              <a:t>1. Introducción y contexto
2. Objetivos de la actualización
3. Cambios implementados
   - Tipografía y fuentes
   - Esquema de colores
   - Sistema de grilla responsiva
   - Efectos de interactividad
4. Implementación técnica
5. Resultados y comparativa
6. Bibliografía y referencias</a:t>
            </a:r>
            <a:endParaRPr lang="es-ES">
              <a:latin typeface="Arial"/>
              <a:cs typeface="Arial"/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28C4CAC1-2B25-DE18-5CC5-63D96E8EBD33}"/>
              </a:ext>
            </a:extLst>
          </p:cNvPr>
          <p:cNvCxnSpPr/>
          <p:nvPr/>
        </p:nvCxnSpPr>
        <p:spPr>
          <a:xfrm flipV="1">
            <a:off x="6467" y="1433017"/>
            <a:ext cx="5421553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n 2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DA1F212E-1E64-227B-2E97-BC23311C50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853" b="-291"/>
          <a:stretch>
            <a:fillRect/>
          </a:stretch>
        </p:blipFill>
        <p:spPr>
          <a:xfrm>
            <a:off x="4979095" y="1713251"/>
            <a:ext cx="6900996" cy="36298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2447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6C6AC09E-3440-1040-862D-E5AEDC399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7820" y="-665202"/>
            <a:ext cx="5827643" cy="14334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CL" dirty="0">
                <a:latin typeface="Arial"/>
                <a:cs typeface="Arial"/>
              </a:rPr>
              <a:t>INTRODUCCIÓN</a:t>
            </a:r>
            <a:endParaRPr lang="es-ES" dirty="0">
              <a:latin typeface="Arial"/>
              <a:cs typeface="Arial"/>
            </a:endParaRP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1BA5DC3F-ACE2-A06E-2759-60D8F29E6F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2728839"/>
              </p:ext>
            </p:extLst>
          </p:nvPr>
        </p:nvGraphicFramePr>
        <p:xfrm>
          <a:off x="6246403" y="2251993"/>
          <a:ext cx="5827644" cy="4121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FB7943E8-2996-EB1E-712B-C8FABB736947}"/>
              </a:ext>
            </a:extLst>
          </p:cNvPr>
          <p:cNvCxnSpPr/>
          <p:nvPr/>
        </p:nvCxnSpPr>
        <p:spPr>
          <a:xfrm flipV="1">
            <a:off x="3308333" y="694787"/>
            <a:ext cx="5421553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5" name="Marcador de contenido 44">
            <a:extLst>
              <a:ext uri="{FF2B5EF4-FFF2-40B4-BE49-F238E27FC236}">
                <a16:creationId xmlns:a16="http://schemas.microsoft.com/office/drawing/2014/main" id="{37CB569A-B8D4-6487-F508-494AE705AF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2259417" y="995938"/>
            <a:ext cx="7966822" cy="3594847"/>
          </a:xfrm>
          <a:prstGeom prst="rect">
            <a:avLst/>
          </a:prstGeom>
        </p:spPr>
      </p:pic>
      <p:graphicFrame>
        <p:nvGraphicFramePr>
          <p:cNvPr id="50" name="Diagrama 49">
            <a:extLst>
              <a:ext uri="{FF2B5EF4-FFF2-40B4-BE49-F238E27FC236}">
                <a16:creationId xmlns:a16="http://schemas.microsoft.com/office/drawing/2014/main" id="{CD39CD51-4AE1-B4DE-B13E-7F83CB9E3B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6131573"/>
              </p:ext>
            </p:extLst>
          </p:nvPr>
        </p:nvGraphicFramePr>
        <p:xfrm>
          <a:off x="422566" y="2260435"/>
          <a:ext cx="5827644" cy="4121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300741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53576378-31CA-E6C6-E74F-7491A7098D54}"/>
              </a:ext>
            </a:extLst>
          </p:cNvPr>
          <p:cNvCxnSpPr/>
          <p:nvPr/>
        </p:nvCxnSpPr>
        <p:spPr>
          <a:xfrm flipV="1">
            <a:off x="-6448" y="1148881"/>
            <a:ext cx="5421553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>
            <a:extLst>
              <a:ext uri="{FF2B5EF4-FFF2-40B4-BE49-F238E27FC236}">
                <a16:creationId xmlns:a16="http://schemas.microsoft.com/office/drawing/2014/main" id="{545E596D-3ED4-6279-F715-0F1A752BE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0746" y="2583"/>
            <a:ext cx="7062340" cy="2032000"/>
          </a:xfrm>
        </p:spPr>
        <p:txBody>
          <a:bodyPr/>
          <a:lstStyle/>
          <a:p>
            <a:r>
              <a:rPr lang="es-ES"/>
              <a:t> Objetivos de la actualización</a:t>
            </a:r>
          </a:p>
          <a:p>
            <a:endParaRPr lang="es-ES" sz="3600" b="1" dirty="0">
              <a:latin typeface="Arial"/>
              <a:cs typeface="Arial"/>
            </a:endParaRPr>
          </a:p>
          <a:p>
            <a:endParaRPr lang="es-ES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C9A589A-1793-91BE-14BE-2B579B5107ED}"/>
              </a:ext>
            </a:extLst>
          </p:cNvPr>
          <p:cNvSpPr txBox="1"/>
          <p:nvPr/>
        </p:nvSpPr>
        <p:spPr>
          <a:xfrm>
            <a:off x="-11555" y="1890813"/>
            <a:ext cx="4820098" cy="2490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indent="-457200">
              <a:lnSpc>
                <a:spcPct val="150000"/>
              </a:lnSpc>
            </a:pPr>
            <a:r>
              <a:rPr lang="es-ES" sz="2800" dirty="0">
                <a:ea typeface="+mn-lt"/>
                <a:cs typeface="+mn-lt"/>
              </a:rPr>
              <a:t>REQUISITOS SOLICITADOS</a:t>
            </a:r>
            <a:br>
              <a:rPr lang="es-ES" sz="2800" dirty="0">
                <a:ea typeface="+mn-lt"/>
                <a:cs typeface="+mn-lt"/>
              </a:rPr>
            </a:br>
            <a:r>
              <a:rPr lang="es-ES" sz="1100" dirty="0">
                <a:latin typeface="Arial"/>
                <a:ea typeface="+mn-lt"/>
                <a:cs typeface="Arial"/>
              </a:rPr>
              <a:t>1. Aplicar tipografía externa (Google </a:t>
            </a:r>
            <a:r>
              <a:rPr lang="es-ES" sz="1100" dirty="0" err="1">
                <a:latin typeface="Arial"/>
                <a:ea typeface="+mn-lt"/>
                <a:cs typeface="Arial"/>
              </a:rPr>
              <a:t>Fonts</a:t>
            </a:r>
            <a:r>
              <a:rPr lang="es-ES" sz="1100" dirty="0">
                <a:latin typeface="Arial"/>
                <a:ea typeface="+mn-lt"/>
                <a:cs typeface="Arial"/>
              </a:rPr>
              <a:t>)</a:t>
            </a:r>
            <a:br>
              <a:rPr lang="es-ES" sz="1100" dirty="0">
                <a:latin typeface="Arial"/>
                <a:ea typeface="+mn-lt"/>
                <a:cs typeface="Arial"/>
              </a:rPr>
            </a:br>
            <a:r>
              <a:rPr lang="es-ES" sz="1100" dirty="0">
                <a:latin typeface="Arial"/>
                <a:ea typeface="+mn-lt"/>
                <a:cs typeface="Arial"/>
              </a:rPr>
              <a:t>2. Fondo gris (#f5f5f5) con artículos en blanco</a:t>
            </a:r>
            <a:br>
              <a:rPr lang="es-ES" sz="1100" dirty="0">
                <a:latin typeface="Arial"/>
                <a:ea typeface="+mn-lt"/>
                <a:cs typeface="Arial"/>
              </a:rPr>
            </a:br>
            <a:r>
              <a:rPr lang="es-ES" sz="1100" dirty="0">
                <a:latin typeface="Arial"/>
                <a:ea typeface="+mn-lt"/>
                <a:cs typeface="Arial"/>
              </a:rPr>
              <a:t>3. Mostrar artículos en sistema de grilla</a:t>
            </a:r>
            <a:br>
              <a:rPr lang="es-ES" sz="1100" dirty="0">
                <a:latin typeface="Arial"/>
                <a:ea typeface="+mn-lt"/>
                <a:cs typeface="Arial"/>
              </a:rPr>
            </a:br>
            <a:r>
              <a:rPr lang="es-ES" sz="1100" dirty="0">
                <a:latin typeface="Arial"/>
                <a:ea typeface="+mn-lt"/>
                <a:cs typeface="Arial"/>
              </a:rPr>
              <a:t>4. Efectos </a:t>
            </a:r>
            <a:r>
              <a:rPr lang="es-ES" sz="1100" dirty="0" err="1">
                <a:latin typeface="Arial"/>
                <a:ea typeface="+mn-lt"/>
                <a:cs typeface="Arial"/>
              </a:rPr>
              <a:t>hover</a:t>
            </a:r>
            <a:r>
              <a:rPr lang="es-ES" sz="1100" dirty="0">
                <a:latin typeface="Arial"/>
                <a:ea typeface="+mn-lt"/>
                <a:cs typeface="Arial"/>
              </a:rPr>
              <a:t>: fondo negro y texto blanco</a:t>
            </a:r>
            <a:br>
              <a:rPr lang="es-ES" sz="1100" dirty="0">
                <a:latin typeface="Arial"/>
                <a:ea typeface="+mn-lt"/>
                <a:cs typeface="Arial"/>
              </a:rPr>
            </a:br>
            <a:r>
              <a:rPr lang="es-ES" sz="1100" dirty="0">
                <a:latin typeface="Arial"/>
                <a:ea typeface="+mn-lt"/>
                <a:cs typeface="Arial"/>
              </a:rPr>
              <a:t>5. Estilo específico para </a:t>
            </a:r>
            <a:r>
              <a:rPr lang="es-ES" sz="1100" dirty="0" err="1">
                <a:latin typeface="Arial"/>
                <a:ea typeface="+mn-lt"/>
                <a:cs typeface="Arial"/>
              </a:rPr>
              <a:t>footer</a:t>
            </a:r>
            <a:br>
              <a:rPr lang="es-ES" sz="1100" dirty="0">
                <a:latin typeface="Arial"/>
                <a:ea typeface="+mn-lt"/>
                <a:cs typeface="Arial"/>
              </a:rPr>
            </a:br>
            <a:r>
              <a:rPr lang="es-ES" sz="1100" dirty="0">
                <a:latin typeface="Arial"/>
                <a:ea typeface="+mn-lt"/>
                <a:cs typeface="Arial"/>
              </a:rPr>
              <a:t>6. Estilos para enlaces (negrita al </a:t>
            </a:r>
            <a:r>
              <a:rPr lang="es-ES" sz="1100" dirty="0" err="1">
                <a:latin typeface="Arial"/>
                <a:ea typeface="+mn-lt"/>
                <a:cs typeface="Arial"/>
              </a:rPr>
              <a:t>hover</a:t>
            </a:r>
            <a:r>
              <a:rPr lang="es-ES" sz="1100" dirty="0">
                <a:latin typeface="Arial"/>
                <a:ea typeface="+mn-lt"/>
                <a:cs typeface="Arial"/>
              </a:rPr>
              <a:t>, sin subrayado)</a:t>
            </a:r>
            <a:br>
              <a:rPr lang="es-ES" sz="1100" dirty="0">
                <a:latin typeface="Arial"/>
                <a:ea typeface="+mn-lt"/>
                <a:cs typeface="Arial"/>
              </a:rPr>
            </a:br>
            <a:r>
              <a:rPr lang="es-ES" sz="1100" dirty="0">
                <a:latin typeface="Arial"/>
                <a:ea typeface="+mn-lt"/>
                <a:cs typeface="Arial"/>
              </a:rPr>
              <a:t>7. Garantizar </a:t>
            </a:r>
            <a:r>
              <a:rPr lang="es-ES" sz="1100" dirty="0" err="1">
                <a:latin typeface="Arial"/>
                <a:ea typeface="+mn-lt"/>
                <a:cs typeface="Arial"/>
              </a:rPr>
              <a:t>responsividad</a:t>
            </a:r>
            <a:r>
              <a:rPr lang="es-ES" sz="1100" dirty="0">
                <a:latin typeface="Arial"/>
                <a:ea typeface="+mn-lt"/>
                <a:cs typeface="Arial"/>
              </a:rPr>
              <a:t> en dispositivos móviles </a:t>
            </a:r>
            <a:endParaRPr lang="es-ES" dirty="0">
              <a:ea typeface="+mn-lt"/>
              <a:cs typeface="+mn-lt"/>
            </a:endParaRPr>
          </a:p>
        </p:txBody>
      </p:sp>
      <p:pic>
        <p:nvPicPr>
          <p:cNvPr id="2" name="Imagen 1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3959639A-F16E-3C1C-FEE7-E6D1B1C6B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588" y="1633111"/>
            <a:ext cx="7607414" cy="35860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1057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9DA896-9867-77AC-3DFA-F1CAF52AC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557" y="2123775"/>
            <a:ext cx="6359745" cy="386657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- Fondo general: #f5f5f5 (gris claro)
- 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Artículos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: #ffffff (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blanco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)
- Footer: 
  - Fondo: #c9d2d0 (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verde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/gris claro)
  - 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Texto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: #31231e (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marrón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oscuro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)
- 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Efectos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 hover:
  - Fondo: #000000 (negro)
  - 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Texto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: #ffffff (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blanco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)</a:t>
            </a:r>
            <a:endParaRPr lang="en-US" sz="140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alpha val="80000"/>
                </a:schemeClr>
              </a:solidFill>
              <a:latin typeface="+mn-lt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alpha val="80000"/>
                </a:schemeClr>
              </a:solidFill>
              <a:latin typeface="+mn-lt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9084CB9-1545-69B9-A67D-E6FC9BCFC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45" y="530622"/>
            <a:ext cx="7977037" cy="118292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endParaRPr lang="en-US" sz="1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br>
              <a:rPr lang="en-US" sz="1800" kern="1200" dirty="0">
                <a:latin typeface="+mj-lt"/>
              </a:rPr>
            </a:br>
            <a:endParaRPr lang="en-US" sz="2600" b="1" kern="1200" dirty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en-US" sz="2600" b="1" dirty="0">
                <a:solidFill>
                  <a:schemeClr val="tx1"/>
                </a:solidFill>
                <a:latin typeface="Arial"/>
                <a:ea typeface="+mj-lt"/>
                <a:cs typeface="+mj-lt"/>
              </a:rPr>
              <a:t>PALETA DE COLORES IMPLEMENTADA</a:t>
            </a:r>
            <a:endParaRPr lang="en-US" b="1">
              <a:solidFill>
                <a:schemeClr val="tx1"/>
              </a:solidFill>
              <a:latin typeface="Arial"/>
              <a:ea typeface="+mj-lt"/>
              <a:cs typeface="+mj-lt"/>
            </a:endParaRPr>
          </a:p>
          <a:p>
            <a:endParaRPr lang="en-US" sz="1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8BF0F174-7D54-CFCF-94EC-D1AF7F5A0153}"/>
              </a:ext>
            </a:extLst>
          </p:cNvPr>
          <p:cNvCxnSpPr/>
          <p:nvPr/>
        </p:nvCxnSpPr>
        <p:spPr>
          <a:xfrm flipV="1">
            <a:off x="187435" y="1652575"/>
            <a:ext cx="6002739" cy="6489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55C81807-C1CE-C671-3025-74B481450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206" y="2572870"/>
            <a:ext cx="6241677" cy="296731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6808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14952D-C6F1-F3E2-1911-8A8F2B02C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>
                <a:latin typeface="Arial"/>
                <a:cs typeface="Arial"/>
              </a:rPr>
              <a:t>SISTEMA DE GRILLA RESPONSIVA</a:t>
            </a:r>
            <a:endParaRPr lang="es-ES" b="1">
              <a:latin typeface="Arial"/>
              <a:cs typeface="Arial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EB7AFDD-65B3-09CA-F169-752572A2BD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1442" y="2715448"/>
            <a:ext cx="4353116" cy="3770434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Técnica </a:t>
            </a:r>
            <a:r>
              <a:rPr lang="en-US" err="1">
                <a:latin typeface="Arial"/>
                <a:cs typeface="Arial"/>
              </a:rPr>
              <a:t>utilizada: CSS Grid Layout</a:t>
            </a:r>
            <a:r>
              <a:rPr lang="en-US" dirty="0">
                <a:latin typeface="Arial"/>
                <a:cs typeface="Arial"/>
              </a:rPr>
              <a:t>
Código </a:t>
            </a:r>
            <a:r>
              <a:rPr lang="en-US" err="1">
                <a:latin typeface="Arial"/>
                <a:cs typeface="Arial"/>
              </a:rPr>
              <a:t>implementado:</a:t>
            </a:r>
            <a:r>
              <a:rPr lang="en-US" dirty="0">
                <a:latin typeface="Arial"/>
                <a:cs typeface="Arial"/>
              </a:rPr>
              <a:t>
.</a:t>
            </a:r>
            <a:r>
              <a:rPr lang="en-US" err="1">
                <a:latin typeface="Arial"/>
                <a:cs typeface="Arial"/>
              </a:rPr>
              <a:t>contenedor-articulos {</a:t>
            </a:r>
            <a:r>
              <a:rPr lang="en-US" dirty="0">
                <a:latin typeface="Arial"/>
                <a:cs typeface="Arial"/>
              </a:rPr>
              <a:t>
  display: grid;
  grid-template-columns: repeat(auto-fit, minmax(300px, 1fr));
  gap: 20px;
}</a:t>
            </a:r>
          </a:p>
        </p:txBody>
      </p:sp>
      <p:sp>
        <p:nvSpPr>
          <p:cNvPr id="79" name="Marcador de texto 3">
            <a:extLst>
              <a:ext uri="{FF2B5EF4-FFF2-40B4-BE49-F238E27FC236}">
                <a16:creationId xmlns:a16="http://schemas.microsoft.com/office/drawing/2014/main" id="{24B01D2E-22EE-5521-3C43-7A3D5BC29331}"/>
              </a:ext>
            </a:extLst>
          </p:cNvPr>
          <p:cNvSpPr txBox="1">
            <a:spLocks/>
          </p:cNvSpPr>
          <p:nvPr/>
        </p:nvSpPr>
        <p:spPr>
          <a:xfrm>
            <a:off x="6772840" y="2719775"/>
            <a:ext cx="4816546" cy="24929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28600">
              <a:buFont typeface="Arial,Sans-Serif"/>
              <a:buChar char="•"/>
            </a:pP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Ventajas:
-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Adaptación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automática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al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tamaño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de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pantalla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
- Una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columna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en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móviles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,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múltiples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columnas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en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escritorio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
-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Espaciado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consistente</a:t>
            </a:r>
            <a:r>
              <a:rPr lang="en-US" sz="2000" b="1" dirty="0">
                <a:solidFill>
                  <a:srgbClr val="404040"/>
                </a:solidFill>
                <a:latin typeface="Arial"/>
                <a:cs typeface="Arial"/>
              </a:rPr>
              <a:t> entre </a:t>
            </a:r>
            <a:r>
              <a:rPr lang="en-US" sz="2000" b="1" err="1">
                <a:solidFill>
                  <a:srgbClr val="404040"/>
                </a:solidFill>
                <a:latin typeface="Arial"/>
                <a:cs typeface="Arial"/>
              </a:rPr>
              <a:t>elementos</a:t>
            </a:r>
            <a:endParaRPr lang="en-US" sz="2000" b="1" err="1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28600">
              <a:buFont typeface="Arial,Sans-Serif"/>
              <a:buChar char="•"/>
            </a:pPr>
            <a:endParaRPr lang="en-US" sz="2000" dirty="0">
              <a:solidFill>
                <a:srgbClr val="000000"/>
              </a:solidFill>
              <a:latin typeface="+mn-lt"/>
            </a:endParaRPr>
          </a:p>
          <a:p>
            <a:endParaRPr lang="en-US" sz="2000" dirty="0">
              <a:solidFill>
                <a:srgbClr val="595959"/>
              </a:solidFill>
              <a:latin typeface="+mn-lt"/>
            </a:endParaRPr>
          </a:p>
        </p:txBody>
      </p: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55847D0D-1B83-BDDD-E73E-89FF60AC0248}"/>
              </a:ext>
            </a:extLst>
          </p:cNvPr>
          <p:cNvCxnSpPr/>
          <p:nvPr/>
        </p:nvCxnSpPr>
        <p:spPr>
          <a:xfrm flipV="1">
            <a:off x="332219" y="2221325"/>
            <a:ext cx="5421553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831503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37A120-985F-805A-3AEA-A510B6B21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74" y="-134508"/>
            <a:ext cx="4852035" cy="30137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b="1" dirty="0">
                <a:latin typeface="Arial"/>
                <a:cs typeface="Arial"/>
              </a:rPr>
              <a:t>EFECTOS HOVER Y TRANSICIONES</a:t>
            </a:r>
            <a:endParaRPr lang="es-ES" sz="2000" b="1" dirty="0">
              <a:latin typeface="Arial"/>
              <a:cs typeface="Arial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EB7671-563D-10D7-0B91-AE4AB9E0E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473" y="1735952"/>
            <a:ext cx="6894576" cy="142848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>
                <a:latin typeface="Arial"/>
                <a:cs typeface="Arial"/>
              </a:rPr>
              <a:t>En artículos:
- </a:t>
            </a:r>
            <a:r>
              <a:rPr lang="en-US" sz="1800" dirty="0" err="1">
                <a:latin typeface="Arial"/>
                <a:cs typeface="Arial"/>
              </a:rPr>
              <a:t>Transición</a:t>
            </a:r>
            <a:r>
              <a:rPr lang="en-US" sz="1800" dirty="0">
                <a:latin typeface="Arial"/>
                <a:cs typeface="Arial"/>
              </a:rPr>
              <a:t> suave de </a:t>
            </a:r>
            <a:r>
              <a:rPr lang="en-US" sz="1800" dirty="0" err="1">
                <a:latin typeface="Arial"/>
                <a:cs typeface="Arial"/>
              </a:rPr>
              <a:t>colores</a:t>
            </a:r>
            <a:r>
              <a:rPr lang="en-US" sz="1800" dirty="0">
                <a:latin typeface="Arial"/>
                <a:cs typeface="Arial"/>
              </a:rPr>
              <a:t> (0.3 </a:t>
            </a:r>
            <a:r>
              <a:rPr lang="en-US" sz="1800" dirty="0" err="1">
                <a:latin typeface="Arial"/>
                <a:cs typeface="Arial"/>
              </a:rPr>
              <a:t>segundos</a:t>
            </a:r>
            <a:r>
              <a:rPr lang="en-US" sz="1800" dirty="0">
                <a:latin typeface="Arial"/>
                <a:cs typeface="Arial"/>
              </a:rPr>
              <a:t>)
- </a:t>
            </a:r>
            <a:r>
              <a:rPr lang="en-US" sz="1800" dirty="0" err="1">
                <a:latin typeface="Arial"/>
                <a:cs typeface="Arial"/>
              </a:rPr>
              <a:t>Transformación</a:t>
            </a:r>
            <a:r>
              <a:rPr lang="en-US" sz="1800" dirty="0">
                <a:latin typeface="Arial"/>
                <a:cs typeface="Arial"/>
              </a:rPr>
              <a:t> de </a:t>
            </a:r>
            <a:r>
              <a:rPr lang="en-US" sz="1800" dirty="0" err="1">
                <a:latin typeface="Arial"/>
                <a:cs typeface="Arial"/>
              </a:rPr>
              <a:t>posición</a:t>
            </a:r>
            <a:r>
              <a:rPr lang="en-US" sz="1800" dirty="0">
                <a:latin typeface="Arial"/>
                <a:cs typeface="Arial"/>
              </a:rPr>
              <a:t> (</a:t>
            </a:r>
            <a:r>
              <a:rPr lang="en-US" sz="1800" dirty="0" err="1">
                <a:latin typeface="Arial"/>
                <a:cs typeface="Arial"/>
              </a:rPr>
              <a:t>translateY</a:t>
            </a:r>
            <a:r>
              <a:rPr lang="en-US" sz="1800" dirty="0">
                <a:latin typeface="Arial"/>
                <a:cs typeface="Arial"/>
              </a:rPr>
              <a:t>)
- Cambio de sombra (box-shadow)</a:t>
            </a:r>
            <a:endParaRPr lang="es-ES" dirty="0">
              <a:latin typeface="Aptos" panose="02110004020202020204"/>
            </a:endParaRPr>
          </a:p>
          <a:p>
            <a:endParaRPr lang="en-US" sz="220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43934F1A-B9BF-5099-00E8-FC6DF78BFF7E}"/>
              </a:ext>
            </a:extLst>
          </p:cNvPr>
          <p:cNvCxnSpPr/>
          <p:nvPr/>
        </p:nvCxnSpPr>
        <p:spPr>
          <a:xfrm flipV="1">
            <a:off x="-147559" y="1709590"/>
            <a:ext cx="5421553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8F240CCF-664D-DDB1-C744-1A866A8D4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337546"/>
            <a:ext cx="6297708" cy="3493995"/>
          </a:xfrm>
          <a:prstGeom prst="rect">
            <a:avLst/>
          </a:prstGeom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9E556C05-6470-03C7-50EA-AF0114564111}"/>
              </a:ext>
            </a:extLst>
          </p:cNvPr>
          <p:cNvSpPr txBox="1">
            <a:spLocks/>
          </p:cNvSpPr>
          <p:nvPr/>
        </p:nvSpPr>
        <p:spPr>
          <a:xfrm>
            <a:off x="6633256" y="3714910"/>
            <a:ext cx="6894576" cy="1428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Arial"/>
                <a:cs typeface="Arial"/>
              </a:rPr>
              <a:t>En enlaces:
- </a:t>
            </a:r>
            <a:r>
              <a:rPr lang="en-US" sz="1800" err="1">
                <a:latin typeface="Arial"/>
                <a:cs typeface="Arial"/>
              </a:rPr>
              <a:t>Texto</a:t>
            </a:r>
            <a:r>
              <a:rPr lang="en-US" sz="1800" dirty="0">
                <a:latin typeface="Arial"/>
                <a:cs typeface="Arial"/>
              </a:rPr>
              <a:t> </a:t>
            </a:r>
            <a:r>
              <a:rPr lang="en-US" sz="1800" err="1">
                <a:latin typeface="Arial"/>
                <a:cs typeface="Arial"/>
              </a:rPr>
              <a:t>en</a:t>
            </a:r>
            <a:r>
              <a:rPr lang="en-US" sz="1800" dirty="0">
                <a:latin typeface="Arial"/>
                <a:cs typeface="Arial"/>
              </a:rPr>
              <a:t> </a:t>
            </a:r>
            <a:r>
              <a:rPr lang="en-US" sz="1800" err="1">
                <a:latin typeface="Arial"/>
                <a:cs typeface="Arial"/>
              </a:rPr>
              <a:t>negrita</a:t>
            </a:r>
            <a:r>
              <a:rPr lang="en-US" sz="1800" dirty="0">
                <a:latin typeface="Arial"/>
                <a:cs typeface="Arial"/>
              </a:rPr>
              <a:t> al pasar </a:t>
            </a:r>
            <a:r>
              <a:rPr lang="en-US" sz="1800" err="1">
                <a:latin typeface="Arial"/>
                <a:cs typeface="Arial"/>
              </a:rPr>
              <a:t>el mouse</a:t>
            </a:r>
            <a:r>
              <a:rPr lang="en-US" sz="1800" dirty="0">
                <a:latin typeface="Arial"/>
                <a:cs typeface="Arial"/>
              </a:rPr>
              <a:t>
- </a:t>
            </a:r>
            <a:r>
              <a:rPr lang="en-US" sz="1800" dirty="0" err="1">
                <a:latin typeface="Arial"/>
                <a:cs typeface="Arial"/>
              </a:rPr>
              <a:t>Eliminación</a:t>
            </a:r>
            <a:r>
              <a:rPr lang="en-US" sz="1800" dirty="0">
                <a:latin typeface="Arial"/>
                <a:cs typeface="Arial"/>
              </a:rPr>
              <a:t> de </a:t>
            </a:r>
            <a:r>
              <a:rPr lang="en-US" sz="1800" dirty="0" err="1">
                <a:latin typeface="Arial"/>
                <a:cs typeface="Arial"/>
              </a:rPr>
              <a:t>subrayado</a:t>
            </a:r>
            <a:r>
              <a:rPr lang="en-US" sz="1800" dirty="0">
                <a:latin typeface="Arial"/>
                <a:cs typeface="Arial"/>
              </a:rPr>
              <a:t> </a:t>
            </a:r>
            <a:r>
              <a:rPr lang="en-US" sz="1800" dirty="0" err="1">
                <a:latin typeface="Arial"/>
                <a:cs typeface="Arial"/>
              </a:rPr>
              <a:t>en</a:t>
            </a:r>
            <a:r>
              <a:rPr lang="en-US" sz="1800" dirty="0">
                <a:latin typeface="Arial"/>
                <a:cs typeface="Arial"/>
              </a:rPr>
              <a:t> hover
- Mantenimiento de </a:t>
            </a:r>
            <a:r>
              <a:rPr lang="en-US" sz="1800" dirty="0" err="1">
                <a:latin typeface="Arial"/>
                <a:cs typeface="Arial"/>
              </a:rPr>
              <a:t>subrayado</a:t>
            </a:r>
            <a:r>
              <a:rPr lang="en-US" sz="1800" dirty="0">
                <a:latin typeface="Arial"/>
                <a:cs typeface="Arial"/>
              </a:rPr>
              <a:t> </a:t>
            </a:r>
            <a:r>
              <a:rPr lang="en-US" sz="1800" dirty="0" err="1">
                <a:latin typeface="Arial"/>
                <a:cs typeface="Arial"/>
              </a:rPr>
              <a:t>en</a:t>
            </a:r>
            <a:r>
              <a:rPr lang="en-US" sz="1800" dirty="0">
                <a:latin typeface="Arial"/>
                <a:cs typeface="Arial"/>
              </a:rPr>
              <a:t> </a:t>
            </a:r>
            <a:r>
              <a:rPr lang="en-US" sz="1800" dirty="0" err="1">
                <a:latin typeface="Arial"/>
                <a:cs typeface="Arial"/>
              </a:rPr>
              <a:t>estado</a:t>
            </a:r>
            <a:r>
              <a:rPr lang="en-US" sz="1800">
                <a:latin typeface="Arial"/>
                <a:cs typeface="Arial"/>
              </a:rPr>
              <a:t> normal</a:t>
            </a:r>
            <a:br>
              <a:rPr lang="en-US" sz="1800" dirty="0">
                <a:latin typeface="Arial"/>
                <a:cs typeface="Arial"/>
              </a:rPr>
            </a:br>
            <a:br>
              <a:rPr lang="en-US" sz="1800" dirty="0">
                <a:latin typeface="Arial"/>
                <a:cs typeface="Arial"/>
              </a:rPr>
            </a:br>
            <a:endParaRPr lang="en-US" sz="1800">
              <a:latin typeface="Arial"/>
              <a:cs typeface="Arial"/>
            </a:endParaRPr>
          </a:p>
          <a:p>
            <a:endParaRPr lang="en-US" sz="2200"/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11548194-0D4C-06FE-9EE9-468B9E81B244}"/>
              </a:ext>
            </a:extLst>
          </p:cNvPr>
          <p:cNvSpPr txBox="1">
            <a:spLocks/>
          </p:cNvSpPr>
          <p:nvPr/>
        </p:nvSpPr>
        <p:spPr>
          <a:xfrm>
            <a:off x="6633256" y="5530262"/>
            <a:ext cx="6894576" cy="5880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Arial"/>
                <a:cs typeface="Arial"/>
              </a:rPr>
              <a:t>Técnica CSS: </a:t>
            </a:r>
            <a:r>
              <a:rPr lang="en-US" sz="1800" dirty="0" err="1">
                <a:latin typeface="Arial"/>
                <a:cs typeface="Arial"/>
              </a:rPr>
              <a:t>pseudoclase</a:t>
            </a:r>
            <a:r>
              <a:rPr lang="en-US" sz="1800" dirty="0">
                <a:latin typeface="Arial"/>
                <a:cs typeface="Arial"/>
              </a:rPr>
              <a:t> :hover y </a:t>
            </a:r>
            <a:r>
              <a:rPr lang="en-US" sz="1800" dirty="0" err="1">
                <a:latin typeface="Arial"/>
                <a:cs typeface="Arial"/>
              </a:rPr>
              <a:t>transiciones</a:t>
            </a:r>
          </a:p>
          <a:p>
            <a:endParaRPr lang="en-US" sz="22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60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96B99FE-B7E9-3B8E-1625-F5D01E1F2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80" y="1971970"/>
            <a:ext cx="3394706" cy="2783077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2000" dirty="0">
              <a:latin typeface="Arial"/>
              <a:cs typeface="Arial"/>
            </a:endParaRPr>
          </a:p>
          <a:p>
            <a:endParaRPr lang="en-US" sz="2600">
              <a:latin typeface="+mj-lt"/>
            </a:endParaRPr>
          </a:p>
        </p:txBody>
      </p:sp>
      <p:sp>
        <p:nvSpPr>
          <p:cNvPr id="6" name="Título 3">
            <a:extLst>
              <a:ext uri="{FF2B5EF4-FFF2-40B4-BE49-F238E27FC236}">
                <a16:creationId xmlns:a16="http://schemas.microsoft.com/office/drawing/2014/main" id="{0D6F9C62-46A1-D4A5-4563-F3DDD11C32AF}"/>
              </a:ext>
            </a:extLst>
          </p:cNvPr>
          <p:cNvSpPr txBox="1">
            <a:spLocks/>
          </p:cNvSpPr>
          <p:nvPr/>
        </p:nvSpPr>
        <p:spPr>
          <a:xfrm>
            <a:off x="662313" y="337842"/>
            <a:ext cx="3394706" cy="13840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venir Book" panose="02000503020000020003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800" dirty="0">
                <a:solidFill>
                  <a:schemeClr val="tx1"/>
                </a:solidFill>
                <a:latin typeface="Arial"/>
                <a:ea typeface="+mn-ea"/>
                <a:cs typeface="Arial"/>
              </a:rPr>
              <a:t>CÓDIGO HTML (EXTRACTO COMENTADO)</a:t>
            </a:r>
            <a:endParaRPr lang="es-ES" b="0" dirty="0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959F2566-BE0B-9AAB-1109-D86DE59FAA9D}"/>
              </a:ext>
            </a:extLst>
          </p:cNvPr>
          <p:cNvCxnSpPr/>
          <p:nvPr/>
        </p:nvCxnSpPr>
        <p:spPr>
          <a:xfrm flipV="1">
            <a:off x="-6448" y="1628659"/>
            <a:ext cx="5421553" cy="19404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n 7" descr="Texto&#10;&#10;El contenido generado por IA puede ser incorrecto.">
            <a:extLst>
              <a:ext uri="{FF2B5EF4-FFF2-40B4-BE49-F238E27FC236}">
                <a16:creationId xmlns:a16="http://schemas.microsoft.com/office/drawing/2014/main" id="{56DB1721-D405-ED01-814D-23E5BD63F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075" y="2186705"/>
            <a:ext cx="7943850" cy="4133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2465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84B9AE2-21D2-203A-7509-AC9E9252A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94" y="314270"/>
            <a:ext cx="9016409" cy="10036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latin typeface="Arial"/>
                <a:cs typeface="Arial"/>
              </a:rPr>
              <a:t>CÓDIGO CSS (EXTRACTO COMENTADO)</a:t>
            </a:r>
          </a:p>
        </p:txBody>
      </p:sp>
      <p:sp>
        <p:nvSpPr>
          <p:cNvPr id="3" name="Título 3">
            <a:extLst>
              <a:ext uri="{FF2B5EF4-FFF2-40B4-BE49-F238E27FC236}">
                <a16:creationId xmlns:a16="http://schemas.microsoft.com/office/drawing/2014/main" id="{5CA554A6-E4E1-E433-FC7E-586AEDE5FDEF}"/>
              </a:ext>
            </a:extLst>
          </p:cNvPr>
          <p:cNvSpPr txBox="1">
            <a:spLocks/>
          </p:cNvSpPr>
          <p:nvPr/>
        </p:nvSpPr>
        <p:spPr>
          <a:xfrm>
            <a:off x="1460863" y="4421719"/>
            <a:ext cx="9993524" cy="10836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venir Book" panose="02000503020000020003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1300" b="0" dirty="0">
                <a:solidFill>
                  <a:srgbClr val="F8FAFF"/>
                </a:solidFill>
                <a:ea typeface="+mn-ea"/>
                <a:cs typeface="Arial"/>
              </a:rPr>
              <a:t>❤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+mn-ea"/>
              <a:cs typeface="Arial"/>
            </a:endParaRPr>
          </a:p>
          <a:p>
            <a:pPr indent="-228600" algn="ctr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+mn-ea"/>
              <a:cs typeface="Arial"/>
            </a:endParaRPr>
          </a:p>
          <a:p>
            <a:pPr indent="-228600" algn="ctr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+mn-ea"/>
              <a:cs typeface="Arial"/>
            </a:endParaRP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A88A647B-AED6-DF00-E9BE-D8F543438F34}"/>
              </a:ext>
            </a:extLst>
          </p:cNvPr>
          <p:cNvCxnSpPr/>
          <p:nvPr/>
        </p:nvCxnSpPr>
        <p:spPr>
          <a:xfrm flipV="1">
            <a:off x="3170705" y="1040431"/>
            <a:ext cx="5421553" cy="41815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n 7" descr="Texto&#10;&#10;El contenido generado por IA puede ser incorrecto.">
            <a:extLst>
              <a:ext uri="{FF2B5EF4-FFF2-40B4-BE49-F238E27FC236}">
                <a16:creationId xmlns:a16="http://schemas.microsoft.com/office/drawing/2014/main" id="{335E92CB-63A6-BFFD-9D9C-B4A553595C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85" t="3901" r="-56" b="-3901"/>
          <a:stretch>
            <a:fillRect/>
          </a:stretch>
        </p:blipFill>
        <p:spPr>
          <a:xfrm>
            <a:off x="2122393" y="1355911"/>
            <a:ext cx="7947218" cy="55020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896553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1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BEC16E57C49FB4C8FC2068EAA100277" ma:contentTypeVersion="29" ma:contentTypeDescription="Crear nuevo documento." ma:contentTypeScope="" ma:versionID="213e68402eea7ee67e92a7e85787514f">
  <xsd:schema xmlns:xsd="http://www.w3.org/2001/XMLSchema" xmlns:xs="http://www.w3.org/2001/XMLSchema" xmlns:p="http://schemas.microsoft.com/office/2006/metadata/properties" xmlns:ns2="f9d6f6a8-4c53-4eb2-bc43-5970dc157c21" xmlns:ns3="cde5a5e2-932b-4139-8354-a8de2ed6db86" targetNamespace="http://schemas.microsoft.com/office/2006/metadata/properties" ma:root="true" ma:fieldsID="cae16da778cf5b9ab526a32f8390a014" ns2:_="" ns3:_="">
    <xsd:import namespace="f9d6f6a8-4c53-4eb2-bc43-5970dc157c21"/>
    <xsd:import namespace="cde5a5e2-932b-4139-8354-a8de2ed6db86"/>
    <xsd:element name="properties">
      <xsd:complexType>
        <xsd:sequence>
          <xsd:element name="documentManagement">
            <xsd:complexType>
              <xsd:all>
                <xsd:element ref="ns2:Estado" minOccurs="0"/>
                <xsd:element ref="ns2:Fecha_x0020__x00fa_ltimo_x0020_recurso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_Flow_SignoffStatu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Prueba" minOccurs="0"/>
                <xsd:element ref="ns2:MediaServiceObjectDetectorVersions" minOccurs="0"/>
                <xsd:element ref="ns2:MediaServiceLoca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d6f6a8-4c53-4eb2-bc43-5970dc157c21" elementFormDefault="qualified">
    <xsd:import namespace="http://schemas.microsoft.com/office/2006/documentManagement/types"/>
    <xsd:import namespace="http://schemas.microsoft.com/office/infopath/2007/PartnerControls"/>
    <xsd:element name="Estado" ma:index="4" nillable="true" ma:displayName="Estado" ma:format="Dropdown" ma:internalName="Estado">
      <xsd:simpleType>
        <xsd:restriction base="dms:Choice">
          <xsd:enumeration value="1-Entregado por DI"/>
          <xsd:enumeration value="2-Revisado por editor"/>
          <xsd:enumeration value="3-En producción multimedia"/>
          <xsd:enumeration value="4-Finalizada producción multimedia del RED"/>
        </xsd:restriction>
      </xsd:simpleType>
    </xsd:element>
    <xsd:element name="Fecha_x0020__x00fa_ltimo_x0020_recurso" ma:index="6" nillable="true" ma:displayName="Fecha_x0020__x00fa_ltimo_x0020_recurso" ma:format="DateTime" ma:internalName="Fecha_x0020__x00fa_ltimo_x0020_recurso" ma:readOnly="false">
      <xsd:simpleType>
        <xsd:restriction base="dms:DateTim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Flow_SignoffStatus" ma:index="14" nillable="true" ma:displayName="Estado de aprobación" ma:internalName="Estado_x0020_de_x0020_aprobaci_x00f3_n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4" nillable="true" ma:taxonomy="true" ma:internalName="lcf76f155ced4ddcb4097134ff3c332f" ma:taxonomyFieldName="MediaServiceImageTags" ma:displayName="Etiquetas de imagen" ma:readOnly="false" ma:fieldId="{5cf76f15-5ced-4ddc-b409-7134ff3c332f}" ma:taxonomyMulti="true" ma:sspId="7ba64f34-471c-444f-bec6-6dfeaafbb20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Prueba" ma:index="26" nillable="true" ma:displayName="Prueba" ma:description="ssss" ma:format="Dropdown" ma:internalName="Prueba">
      <xsd:simpleType>
        <xsd:restriction base="dms:Note">
          <xsd:maxLength value="255"/>
        </xsd:restriction>
      </xsd:simpleType>
    </xsd:element>
    <xsd:element name="MediaServiceObjectDetectorVersions" ma:index="2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8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e5a5e2-932b-4139-8354-a8de2ed6db86" elementFormDefault="qualified">
    <xsd:import namespace="http://schemas.microsoft.com/office/2006/documentManagement/types"/>
    <xsd:import namespace="http://schemas.microsoft.com/office/infopath/2007/PartnerControls"/>
    <xsd:element name="SharedWithUsers" ma:index="21" nillable="true" ma:displayName="Compartido con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881ea69d-6923-4d13-9ad4-ad9a59669bdd}" ma:internalName="TaxCatchAll" ma:showField="CatchAllData" ma:web="cde5a5e2-932b-4139-8354-a8de2ed6db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Tipo de contenido"/>
        <xsd:element ref="dc:title" minOccurs="0" maxOccurs="1" ma:index="3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9d6f6a8-4c53-4eb2-bc43-5970dc157c21">
      <Terms xmlns="http://schemas.microsoft.com/office/infopath/2007/PartnerControls"/>
    </lcf76f155ced4ddcb4097134ff3c332f>
    <Prueba xmlns="f9d6f6a8-4c53-4eb2-bc43-5970dc157c21" xsi:nil="true"/>
    <Estado xmlns="f9d6f6a8-4c53-4eb2-bc43-5970dc157c21" xsi:nil="true"/>
    <TaxCatchAll xmlns="cde5a5e2-932b-4139-8354-a8de2ed6db86" xsi:nil="true"/>
    <Fecha_x0020__x00fa_ltimo_x0020_recurso xmlns="f9d6f6a8-4c53-4eb2-bc43-5970dc157c21" xsi:nil="true"/>
    <_Flow_SignoffStatus xmlns="f9d6f6a8-4c53-4eb2-bc43-5970dc157c21" xsi:nil="true"/>
  </documentManagement>
</p:properties>
</file>

<file path=customXml/itemProps1.xml><?xml version="1.0" encoding="utf-8"?>
<ds:datastoreItem xmlns:ds="http://schemas.openxmlformats.org/officeDocument/2006/customXml" ds:itemID="{6B4ED49D-9D2B-4BC5-ABC6-7C5D64F8301C}">
  <ds:schemaRefs>
    <ds:schemaRef ds:uri="cde5a5e2-932b-4139-8354-a8de2ed6db86"/>
    <ds:schemaRef ds:uri="f9d6f6a8-4c53-4eb2-bc43-5970dc157c2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A8AA999-5293-440F-BC4F-10F242A162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F5F1D3-D927-4CFB-AE90-496165951F4E}">
  <ds:schemaRefs>
    <ds:schemaRef ds:uri="cde5a5e2-932b-4139-8354-a8de2ed6db86"/>
    <ds:schemaRef ds:uri="f9d6f6a8-4c53-4eb2-bc43-5970dc157c2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13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Office Theme</vt:lpstr>
      <vt:lpstr>"ACTUALIZACIÓN GRÁFICA DEL SITIO WEB "EL FARO"</vt:lpstr>
      <vt:lpstr>ÍNDICE </vt:lpstr>
      <vt:lpstr>INTRODUCCIÓN</vt:lpstr>
      <vt:lpstr> Objetivos de la actualización  </vt:lpstr>
      <vt:lpstr>   PALETA DE COLORES IMPLEMENTADA </vt:lpstr>
      <vt:lpstr>SISTEMA DE GRILLA RESPONSIVA</vt:lpstr>
      <vt:lpstr>EFECTOS HOVER Y TRANSICIONES</vt:lpstr>
      <vt:lpstr> </vt:lpstr>
      <vt:lpstr>CÓDIGO CSS (EXTRACTO COMENTADO)</vt:lpstr>
      <vt:lpstr>CÓDIGO CSS (EXTRACTO COMENTADO) </vt:lpstr>
      <vt:lpstr>Resultados y comparativa </vt:lpstr>
      <vt:lpstr>Conclusiones </vt:lpstr>
      <vt:lpstr> Referencias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Christian Alonso Vargas Farias</dc:creator>
  <cp:revision>1143</cp:revision>
  <dcterms:created xsi:type="dcterms:W3CDTF">2024-07-26T19:13:32Z</dcterms:created>
  <dcterms:modified xsi:type="dcterms:W3CDTF">2025-09-03T00:46:05Z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0x010100FBEC16E57C49FB4C8FC2068EAA100277</vt:lpwstr>
  </property>
  <property fmtid="{D5CDD505-2E9C-101B-9397-08002B2CF9AE}" pid="3" name="ArticulateGUID">
    <vt:lpwstr>BFA8F70C-FB9E-450B-B1DA-FB3867193A8D</vt:lpwstr>
  </property>
  <property fmtid="{D5CDD505-2E9C-101B-9397-08002B2CF9AE}" pid="4" name="ArticulatePath">
    <vt:lpwstr>https://ipaiep.sharepoint.com/sites/DIyDDM/Documentos compartidos/Documentos Diseño Instruccional/Kit experto disciplinar 2024/Material Kit experto disciplinar 2025 (actualizaciones)/Plantilla presentación AIEP</vt:lpwstr>
  </property>
  <property fmtid="{D5CDD505-2E9C-101B-9397-08002B2CF9AE}" pid="5" name="MediaServiceImageTags">
    <vt:lpwstr/>
  </property>
</Properties>
</file>

<file path=docProps/thumbnail.jpeg>
</file>